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6.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7.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8.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9.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0.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5.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16.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17.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18.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9.xml" ContentType="application/vnd.openxmlformats-officedocument.presentationml.notesSlide+xml"/>
  <Override PartName="/ppt/tags/tag1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45"/>
  </p:notesMasterIdLst>
  <p:handoutMasterIdLst>
    <p:handoutMasterId r:id="rId46"/>
  </p:handoutMasterIdLst>
  <p:sldIdLst>
    <p:sldId id="256" r:id="rId2"/>
    <p:sldId id="287" r:id="rId3"/>
    <p:sldId id="257" r:id="rId4"/>
    <p:sldId id="327" r:id="rId5"/>
    <p:sldId id="330" r:id="rId6"/>
    <p:sldId id="335" r:id="rId7"/>
    <p:sldId id="339" r:id="rId8"/>
    <p:sldId id="274" r:id="rId9"/>
    <p:sldId id="343" r:id="rId10"/>
    <p:sldId id="344" r:id="rId11"/>
    <p:sldId id="346" r:id="rId12"/>
    <p:sldId id="348" r:id="rId13"/>
    <p:sldId id="349" r:id="rId14"/>
    <p:sldId id="350" r:id="rId15"/>
    <p:sldId id="352" r:id="rId16"/>
    <p:sldId id="354" r:id="rId17"/>
    <p:sldId id="356" r:id="rId18"/>
    <p:sldId id="298" r:id="rId19"/>
    <p:sldId id="357" r:id="rId20"/>
    <p:sldId id="310" r:id="rId21"/>
    <p:sldId id="289" r:id="rId22"/>
    <p:sldId id="311" r:id="rId23"/>
    <p:sldId id="312" r:id="rId24"/>
    <p:sldId id="313" r:id="rId25"/>
    <p:sldId id="314" r:id="rId26"/>
    <p:sldId id="315" r:id="rId27"/>
    <p:sldId id="316" r:id="rId28"/>
    <p:sldId id="297" r:id="rId29"/>
    <p:sldId id="268" r:id="rId30"/>
    <p:sldId id="359" r:id="rId31"/>
    <p:sldId id="360" r:id="rId32"/>
    <p:sldId id="361" r:id="rId33"/>
    <p:sldId id="362" r:id="rId34"/>
    <p:sldId id="363" r:id="rId35"/>
    <p:sldId id="367" r:id="rId36"/>
    <p:sldId id="369" r:id="rId37"/>
    <p:sldId id="370" r:id="rId38"/>
    <p:sldId id="364" r:id="rId39"/>
    <p:sldId id="368" r:id="rId40"/>
    <p:sldId id="269" r:id="rId41"/>
    <p:sldId id="365" r:id="rId42"/>
    <p:sldId id="366" r:id="rId43"/>
    <p:sldId id="37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8009" autoAdjust="0"/>
  </p:normalViewPr>
  <p:slideViewPr>
    <p:cSldViewPr>
      <p:cViewPr>
        <p:scale>
          <a:sx n="70" d="100"/>
          <a:sy n="70" d="100"/>
        </p:scale>
        <p:origin x="-2814" y="-630"/>
      </p:cViewPr>
      <p:guideLst>
        <p:guide orient="horz" pos="2160"/>
        <p:guide pos="2880"/>
      </p:guideLst>
    </p:cSldViewPr>
  </p:slideViewPr>
  <p:notesTextViewPr>
    <p:cViewPr>
      <p:scale>
        <a:sx n="1" d="1"/>
        <a:sy n="1" d="1"/>
      </p:scale>
      <p:origin x="0" y="0"/>
    </p:cViewPr>
  </p:notesTextViewPr>
  <p:sorterViewPr>
    <p:cViewPr>
      <p:scale>
        <a:sx n="100" d="100"/>
        <a:sy n="100" d="100"/>
      </p:scale>
      <p:origin x="0" y="3636"/>
    </p:cViewPr>
  </p:sorterViewPr>
  <p:notesViewPr>
    <p:cSldViewPr>
      <p:cViewPr varScale="1">
        <p:scale>
          <a:sx n="70" d="100"/>
          <a:sy n="70" d="100"/>
        </p:scale>
        <p:origin x="-281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41E2D5-F361-414B-A241-8DB3204CD3FC}" type="datetimeFigureOut">
              <a:rPr lang="en-US" smtClean="0"/>
              <a:t>10/26/2012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28D15E-E204-4B4D-ADB4-263ABBC89C01}" type="slidenum">
              <a:rPr lang="en-US" smtClean="0"/>
              <a:t>‹#›</a:t>
            </a:fld>
            <a:endParaRPr lang="en-US"/>
          </a:p>
        </p:txBody>
      </p:sp>
    </p:spTree>
    <p:extLst>
      <p:ext uri="{BB962C8B-B14F-4D97-AF65-F5344CB8AC3E}">
        <p14:creationId xmlns:p14="http://schemas.microsoft.com/office/powerpoint/2010/main" val="296940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B47B3F-7FB2-4452-9287-425DBBA1C016}" type="datetimeFigureOut">
              <a:rPr lang="en-US" smtClean="0"/>
              <a:t>10/26/2012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82D61-D9C3-437F-AAC9-F1A3B3C8D68E}" type="slidenum">
              <a:rPr lang="en-US" smtClean="0"/>
              <a:t>‹#›</a:t>
            </a:fld>
            <a:endParaRPr lang="en-US"/>
          </a:p>
        </p:txBody>
      </p:sp>
    </p:spTree>
    <p:extLst>
      <p:ext uri="{BB962C8B-B14F-4D97-AF65-F5344CB8AC3E}">
        <p14:creationId xmlns:p14="http://schemas.microsoft.com/office/powerpoint/2010/main" val="39109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1</a:t>
            </a:fld>
            <a:endParaRPr lang="en-US"/>
          </a:p>
        </p:txBody>
      </p:sp>
    </p:spTree>
    <p:extLst>
      <p:ext uri="{BB962C8B-B14F-4D97-AF65-F5344CB8AC3E}">
        <p14:creationId xmlns:p14="http://schemas.microsoft.com/office/powerpoint/2010/main" val="2086295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a general specification for all forms of telemetry and describes the system that will be located at the data center to pick up the data.  The following few slides are also general specifications, and</a:t>
            </a:r>
            <a:r>
              <a:rPr lang="en-US" baseline="0" dirty="0" smtClean="0"/>
              <a:t> will be used regardless of the telemetry system used.</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33</a:t>
            </a:fld>
            <a:endParaRPr lang="en-US"/>
          </a:p>
        </p:txBody>
      </p:sp>
    </p:spTree>
    <p:extLst>
      <p:ext uri="{BB962C8B-B14F-4D97-AF65-F5344CB8AC3E}">
        <p14:creationId xmlns:p14="http://schemas.microsoft.com/office/powerpoint/2010/main" val="2508012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a:t>
            </a:r>
            <a:r>
              <a:rPr lang="en-US" baseline="0" dirty="0" smtClean="0"/>
              <a:t> flow of data from the remote station, through the satellite, and on to the data center.  This part of the network needs to be specified, </a:t>
            </a:r>
            <a:r>
              <a:rPr lang="en-US" baseline="0" dirty="0" err="1" smtClean="0"/>
              <a:t>includeing</a:t>
            </a:r>
            <a:r>
              <a:rPr lang="en-US" baseline="0" dirty="0" smtClean="0"/>
              <a:t> the collection computer that resides in a data center.  The real-time data communication portion is in the purple box.</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34</a:t>
            </a:fld>
            <a:endParaRPr lang="en-US"/>
          </a:p>
        </p:txBody>
      </p:sp>
    </p:spTree>
    <p:extLst>
      <p:ext uri="{BB962C8B-B14F-4D97-AF65-F5344CB8AC3E}">
        <p14:creationId xmlns:p14="http://schemas.microsoft.com/office/powerpoint/2010/main" val="35921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again is a general slide which applies</a:t>
            </a:r>
            <a:r>
              <a:rPr lang="en-US" baseline="0" dirty="0" smtClean="0"/>
              <a:t> to all telemetry systems</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35</a:t>
            </a:fld>
            <a:endParaRPr lang="en-US"/>
          </a:p>
        </p:txBody>
      </p:sp>
    </p:spTree>
    <p:extLst>
      <p:ext uri="{BB962C8B-B14F-4D97-AF65-F5344CB8AC3E}">
        <p14:creationId xmlns:p14="http://schemas.microsoft.com/office/powerpoint/2010/main" val="1532486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again a general</a:t>
            </a:r>
            <a:r>
              <a:rPr lang="en-US" baseline="0" dirty="0" smtClean="0"/>
              <a:t> specification to be used for receive stations regardless of telemetry type</a:t>
            </a:r>
          </a:p>
        </p:txBody>
      </p:sp>
      <p:sp>
        <p:nvSpPr>
          <p:cNvPr id="4" name="Slide Number Placeholder 3"/>
          <p:cNvSpPr>
            <a:spLocks noGrp="1"/>
          </p:cNvSpPr>
          <p:nvPr>
            <p:ph type="sldNum" sz="quarter" idx="10"/>
          </p:nvPr>
        </p:nvSpPr>
        <p:spPr/>
        <p:txBody>
          <a:bodyPr/>
          <a:lstStyle/>
          <a:p>
            <a:fld id="{61D82D61-D9C3-437F-AAC9-F1A3B3C8D68E}" type="slidenum">
              <a:rPr lang="en-US" smtClean="0"/>
              <a:t>36</a:t>
            </a:fld>
            <a:endParaRPr lang="en-US"/>
          </a:p>
        </p:txBody>
      </p:sp>
    </p:spTree>
    <p:extLst>
      <p:ext uri="{BB962C8B-B14F-4D97-AF65-F5344CB8AC3E}">
        <p14:creationId xmlns:p14="http://schemas.microsoft.com/office/powerpoint/2010/main" val="3092254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again a general</a:t>
            </a:r>
            <a:r>
              <a:rPr lang="en-US" baseline="0" dirty="0" smtClean="0"/>
              <a:t> specification to be used for receive stations regardless of telemetry type</a:t>
            </a:r>
          </a:p>
        </p:txBody>
      </p:sp>
      <p:sp>
        <p:nvSpPr>
          <p:cNvPr id="4" name="Slide Number Placeholder 3"/>
          <p:cNvSpPr>
            <a:spLocks noGrp="1"/>
          </p:cNvSpPr>
          <p:nvPr>
            <p:ph type="sldNum" sz="quarter" idx="10"/>
          </p:nvPr>
        </p:nvSpPr>
        <p:spPr/>
        <p:txBody>
          <a:bodyPr/>
          <a:lstStyle/>
          <a:p>
            <a:fld id="{61D82D61-D9C3-437F-AAC9-F1A3B3C8D68E}" type="slidenum">
              <a:rPr lang="en-US" smtClean="0"/>
              <a:t>37</a:t>
            </a:fld>
            <a:endParaRPr lang="en-US"/>
          </a:p>
        </p:txBody>
      </p:sp>
    </p:spTree>
    <p:extLst>
      <p:ext uri="{BB962C8B-B14F-4D97-AF65-F5344CB8AC3E}">
        <p14:creationId xmlns:p14="http://schemas.microsoft.com/office/powerpoint/2010/main" val="1162983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receiver component specific to collecting INSAT data.</a:t>
            </a:r>
            <a:r>
              <a:rPr lang="en-US" baseline="0" dirty="0" smtClean="0"/>
              <a:t>  This device is located at the data center.</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38</a:t>
            </a:fld>
            <a:endParaRPr lang="en-US"/>
          </a:p>
        </p:txBody>
      </p:sp>
    </p:spTree>
    <p:extLst>
      <p:ext uri="{BB962C8B-B14F-4D97-AF65-F5344CB8AC3E}">
        <p14:creationId xmlns:p14="http://schemas.microsoft.com/office/powerpoint/2010/main" val="3457217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receiver component specific to collecting INSAT data.</a:t>
            </a:r>
            <a:r>
              <a:rPr lang="en-US" baseline="0" dirty="0" smtClean="0"/>
              <a:t>  This device is located at the data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39</a:t>
            </a:fld>
            <a:endParaRPr lang="en-US"/>
          </a:p>
        </p:txBody>
      </p:sp>
    </p:spTree>
    <p:extLst>
      <p:ext uri="{BB962C8B-B14F-4D97-AF65-F5344CB8AC3E}">
        <p14:creationId xmlns:p14="http://schemas.microsoft.com/office/powerpoint/2010/main" val="801200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receiver component specific to collecting VSAT data.</a:t>
            </a:r>
            <a:r>
              <a:rPr lang="en-US" baseline="0" dirty="0" smtClean="0"/>
              <a:t>  This device is located at the data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40</a:t>
            </a:fld>
            <a:endParaRPr lang="en-US"/>
          </a:p>
        </p:txBody>
      </p:sp>
    </p:spTree>
    <p:extLst>
      <p:ext uri="{BB962C8B-B14F-4D97-AF65-F5344CB8AC3E}">
        <p14:creationId xmlns:p14="http://schemas.microsoft.com/office/powerpoint/2010/main" val="2002944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receiver component specific to collecting GSM/GPRS data.</a:t>
            </a:r>
            <a:r>
              <a:rPr lang="en-US" baseline="0" dirty="0" smtClean="0"/>
              <a:t>  This device is located at the data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41</a:t>
            </a:fld>
            <a:endParaRPr lang="en-US"/>
          </a:p>
        </p:txBody>
      </p:sp>
    </p:spTree>
    <p:extLst>
      <p:ext uri="{BB962C8B-B14F-4D97-AF65-F5344CB8AC3E}">
        <p14:creationId xmlns:p14="http://schemas.microsoft.com/office/powerpoint/2010/main" val="3382898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receiver component specific to collecting ALERT data.</a:t>
            </a:r>
            <a:r>
              <a:rPr lang="en-US" baseline="0" dirty="0" smtClean="0"/>
              <a:t>  This device is located at the data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42</a:t>
            </a:fld>
            <a:endParaRPr lang="en-US"/>
          </a:p>
        </p:txBody>
      </p:sp>
    </p:spTree>
    <p:extLst>
      <p:ext uri="{BB962C8B-B14F-4D97-AF65-F5344CB8AC3E}">
        <p14:creationId xmlns:p14="http://schemas.microsoft.com/office/powerpoint/2010/main" val="225476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Technical Specification General Information &lt;c&gt; Address the needs,</a:t>
            </a:r>
            <a:r>
              <a:rPr lang="en-US" baseline="0" dirty="0" smtClean="0"/>
              <a:t> the HIS will require analysis prior to designing and tendering your HIS.  It is important that the measurement needs be accurately defined.  &lt;c&gt; It is recommended that a complete survey of water level stations be performed and analyzed prior to the final selection of appropriate technologies.  If the incorrect technologies are applied the information from the HIS will be incorrect, and the decisions may render the HIS to be non-sustainable. &lt;c&gt; solutions should be determined on a site-by-site basis, as no single technology is suitable or sustainable for all river gauging situations in India, or anywhere else in the world, for that matter.  &lt;c&gt; there should be an emphasis in using non-contact solutions to measure water level and discharge whenever and wherever possible.  &lt;c&gt; understand the lifetime of the equipment &lt; the expected lifetime of electronic equipment such as data loggers, sensors, etc., is expected to be at least 12 years, but no longer than 15 years.  &lt;c&gt; after 15 years, hydrologic monitoring equipment generally becomes obsolete, and is generally the absolute maximum timeframe that manufacturers support a given make/model of equipment.  &lt;c&gt; it should be stated that in the tender document that current technology must be offered, and all equipment being offered must be supported by the manufacturer for a minimum of 10 years after the date of commissioning, or final acceptance.  The supplier should be required to have Manufacturers state this in a letter on the manufacturers letterhead.</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4</a:t>
            </a:fld>
            <a:endParaRPr lang="en-US"/>
          </a:p>
        </p:txBody>
      </p:sp>
    </p:spTree>
    <p:extLst>
      <p:ext uri="{BB962C8B-B14F-4D97-AF65-F5344CB8AC3E}">
        <p14:creationId xmlns:p14="http://schemas.microsoft.com/office/powerpoint/2010/main" val="142630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specification</a:t>
            </a:r>
            <a:r>
              <a:rPr lang="en-US" baseline="0" dirty="0" smtClean="0"/>
              <a:t> requirements.  Key specifications should be objective.  Detailed objective specifications are important for all equipment being acquired through the procurement of your HIS.  The items below provide key specifications for sensors.  For instance &lt;c&gt; accuracy should be specified.  &lt;c&gt; accuracy is the correctness of the reading (how close it is to reality).  Two primary sources of error is the drift and stability.  &lt;c&gt; resolution should also be specified for each and every sensor &lt;c&gt; resolution is the fineness to which an instrument can be read, though this should be confused with accuracy.  &lt;c&gt; Another sensor attribute that should be specified is Precision. &lt;c&gt; Precision is the fineness to which an instrument can be read repeatedly and reliably.  There is usually a tradeoff between accuracy/precision and range, where the larger the range you wish to measure, the precision/accuracy will be degraded.  &lt;c&gt; this brings us to range.  Range is the span of expected measurements.  All four of these key specifications should be stated in the tender technical specifications.  One thing that you should note, generally the greater the accuracy and/or precision that is required, the more expensive the equipment will be.  This is almost nearly true in all analog sensors.</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5</a:t>
            </a:fld>
            <a:endParaRPr lang="en-US"/>
          </a:p>
        </p:txBody>
      </p:sp>
    </p:spTree>
    <p:extLst>
      <p:ext uri="{BB962C8B-B14F-4D97-AF65-F5344CB8AC3E}">
        <p14:creationId xmlns:p14="http://schemas.microsoft.com/office/powerpoint/2010/main" val="99210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Accuracy and Precision.  To give you a better</a:t>
            </a:r>
            <a:r>
              <a:rPr lang="en-US" baseline="0" dirty="0" smtClean="0"/>
              <a:t> idea of accuracy and precision, I have devised a hydrograph to demonstrate the difference between accuracy and precision.  Measurements that are perfectly accurate as well as precise would fall directly on the black curve.  &lt;c&gt; The green dots represent water level measurements that are not accurate, but very precise.  &lt;c&gt; next the blue dots represent a measurement that is accurate, but not precise.  &lt;c&gt; finally, the red dots represent a measurement that is neither accurate nor precise.</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6</a:t>
            </a:fld>
            <a:endParaRPr lang="en-US"/>
          </a:p>
        </p:txBody>
      </p:sp>
    </p:spTree>
    <p:extLst>
      <p:ext uri="{BB962C8B-B14F-4D97-AF65-F5344CB8AC3E}">
        <p14:creationId xmlns:p14="http://schemas.microsoft.com/office/powerpoint/2010/main" val="48704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Functional Specifications.  An</a:t>
            </a:r>
            <a:r>
              <a:rPr lang="en-US" baseline="0" dirty="0" smtClean="0"/>
              <a:t> important item to cover is the need for you to always try to produce functional specifications for your equipment, and try to stay away from specifications that would drive your purchase to a single vendor, and that might not be functional at all.  Now examples and the impact of functional specifications versus vendor driven specifications. &lt;c&gt; &lt;c&gt;  On the right we have examples of functional specifications, on the right we have the impact of vendor driven specifications.</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7</a:t>
            </a:fld>
            <a:endParaRPr lang="en-US"/>
          </a:p>
        </p:txBody>
      </p:sp>
    </p:spTree>
    <p:extLst>
      <p:ext uri="{BB962C8B-B14F-4D97-AF65-F5344CB8AC3E}">
        <p14:creationId xmlns:p14="http://schemas.microsoft.com/office/powerpoint/2010/main" val="398758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device that connects</a:t>
            </a:r>
            <a:r>
              <a:rPr lang="en-US" baseline="0" dirty="0" smtClean="0"/>
              <a:t> to the remote station, and is used to transmit the data back to the data center</a:t>
            </a:r>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29</a:t>
            </a:fld>
            <a:endParaRPr lang="en-US"/>
          </a:p>
        </p:txBody>
      </p:sp>
    </p:spTree>
    <p:extLst>
      <p:ext uri="{BB962C8B-B14F-4D97-AF65-F5344CB8AC3E}">
        <p14:creationId xmlns:p14="http://schemas.microsoft.com/office/powerpoint/2010/main" val="2772734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device that connects</a:t>
            </a:r>
            <a:r>
              <a:rPr lang="en-US" baseline="0" dirty="0" smtClean="0"/>
              <a:t> to the remote station, and is used to transmit the data back to the data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30</a:t>
            </a:fld>
            <a:endParaRPr lang="en-US"/>
          </a:p>
        </p:txBody>
      </p:sp>
    </p:spTree>
    <p:extLst>
      <p:ext uri="{BB962C8B-B14F-4D97-AF65-F5344CB8AC3E}">
        <p14:creationId xmlns:p14="http://schemas.microsoft.com/office/powerpoint/2010/main" val="1398519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device that connects</a:t>
            </a:r>
            <a:r>
              <a:rPr lang="en-US" baseline="0" dirty="0" smtClean="0"/>
              <a:t> to the remote station, and is used to transmit the data back to the data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31</a:t>
            </a:fld>
            <a:endParaRPr lang="en-US"/>
          </a:p>
        </p:txBody>
      </p:sp>
    </p:spTree>
    <p:extLst>
      <p:ext uri="{BB962C8B-B14F-4D97-AF65-F5344CB8AC3E}">
        <p14:creationId xmlns:p14="http://schemas.microsoft.com/office/powerpoint/2010/main" val="385509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device that connects</a:t>
            </a:r>
            <a:r>
              <a:rPr lang="en-US" baseline="0" dirty="0" smtClean="0"/>
              <a:t> to the remote station, and is used to transmit the data back to the data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61D82D61-D9C3-437F-AAC9-F1A3B3C8D68E}" type="slidenum">
              <a:rPr lang="en-US" smtClean="0"/>
              <a:t>32</a:t>
            </a:fld>
            <a:endParaRPr lang="en-US"/>
          </a:p>
        </p:txBody>
      </p:sp>
    </p:spTree>
    <p:extLst>
      <p:ext uri="{BB962C8B-B14F-4D97-AF65-F5344CB8AC3E}">
        <p14:creationId xmlns:p14="http://schemas.microsoft.com/office/powerpoint/2010/main" val="229449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custDataLst>
              <p:tags r:id="rId2"/>
            </p:custDataLst>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10EE234B-36AA-4C6D-85D7-E2E3F2785F69}" type="datetimeFigureOut">
              <a:rPr lang="en-US" smtClean="0"/>
              <a:t>10/26/2012</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9989D9D6-F2E1-43D9-BDAB-95D54DE927B1}"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EE234B-36AA-4C6D-85D7-E2E3F2785F69}"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9D9D6-F2E1-43D9-BDAB-95D54DE927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EE234B-36AA-4C6D-85D7-E2E3F2785F69}"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9D9D6-F2E1-43D9-BDAB-95D54DE927B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10EE234B-36AA-4C6D-85D7-E2E3F2785F69}" type="datetimeFigureOut">
              <a:rPr lang="en-US" smtClean="0"/>
              <a:t>10/26/2012</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9989D9D6-F2E1-43D9-BDAB-95D54DE927B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EE234B-36AA-4C6D-85D7-E2E3F2785F69}"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9D9D6-F2E1-43D9-BDAB-95D54DE927B1}"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EE234B-36AA-4C6D-85D7-E2E3F2785F69}"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9D9D6-F2E1-43D9-BDAB-95D54DE927B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0EE234B-36AA-4C6D-85D7-E2E3F2785F69}" type="datetimeFigureOut">
              <a:rPr lang="en-US" smtClean="0"/>
              <a:t>10/26/2012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9D9D6-F2E1-43D9-BDAB-95D54DE927B1}"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EE234B-36AA-4C6D-85D7-E2E3F2785F69}" type="datetimeFigureOut">
              <a:rPr lang="en-US" smtClean="0"/>
              <a:t>10/26/2012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9D9D6-F2E1-43D9-BDAB-95D54DE927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E234B-36AA-4C6D-85D7-E2E3F2785F69}" type="datetimeFigureOut">
              <a:rPr lang="en-US" smtClean="0"/>
              <a:t>10/26/2012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9D9D6-F2E1-43D9-BDAB-95D54DE927B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E234B-36AA-4C6D-85D7-E2E3F2785F69}"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9D9D6-F2E1-43D9-BDAB-95D54DE927B1}"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EE234B-36AA-4C6D-85D7-E2E3F2785F69}"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9D9D6-F2E1-43D9-BDAB-95D54DE927B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custDataLst>
              <p:tags r:id="rId13"/>
            </p:custDataLst>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custDataLst>
              <p:tags r:id="rId14"/>
            </p:custDataLst>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custDataLst>
              <p:tags r:id="rId15"/>
            </p:custDataLst>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custDataLst>
              <p:tags r:id="rId16"/>
            </p:custDataLst>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custDataLst>
              <p:tags r:id="rId17"/>
            </p:custDataLst>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0EE234B-36AA-4C6D-85D7-E2E3F2785F69}" type="datetimeFigureOut">
              <a:rPr lang="en-US" smtClean="0"/>
              <a:t>10/26/2012</a:t>
            </a:fld>
            <a:endParaRPr lang="en-US"/>
          </a:p>
        </p:txBody>
      </p:sp>
      <p:sp>
        <p:nvSpPr>
          <p:cNvPr id="5" name="Footer Placeholder 4"/>
          <p:cNvSpPr>
            <a:spLocks noGrp="1"/>
          </p:cNvSpPr>
          <p:nvPr>
            <p:ph type="ftr" sz="quarter" idx="3"/>
            <p:custDataLst>
              <p:tags r:id="rId18"/>
            </p:custDataLst>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custDataLst>
              <p:tags r:id="rId19"/>
            </p:custDataLst>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9989D9D6-F2E1-43D9-BDAB-95D54DE927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0.xml"/><Relationship Id="rId7" Type="http://schemas.openxmlformats.org/officeDocument/2006/relationships/notesSlide" Target="../notesSlides/notesSlide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xml"/><Relationship Id="rId5" Type="http://schemas.openxmlformats.org/officeDocument/2006/relationships/audio" Target="../media/media1.wav"/><Relationship Id="rId4" Type="http://schemas.microsoft.com/office/2007/relationships/media" Target="../media/media1.wav"/></Relationships>
</file>

<file path=ppt/slides/_rels/slide10.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slideLayout" Target="../slideLayouts/slideLayout2.xml"/><Relationship Id="rId4" Type="http://schemas.openxmlformats.org/officeDocument/2006/relationships/tags" Target="../tags/tag8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tags" Target="../tags/tag10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xml"/><Relationship Id="rId1" Type="http://schemas.openxmlformats.org/officeDocument/2006/relationships/tags" Target="../tags/tag10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tags" Target="../tags/tag1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tags" Target="../tags/tag123.xml"/><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2.xml"/><Relationship Id="rId5" Type="http://schemas.openxmlformats.org/officeDocument/2006/relationships/audio" Target="../media/media3.wav"/><Relationship Id="rId4" Type="http://schemas.microsoft.com/office/2007/relationships/media" Target="../media/media3.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tags" Target="../tags/tag127.xml"/><Relationship Id="rId4"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3.jpg"/><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7.xml"/><Relationship Id="rId7" Type="http://schemas.openxmlformats.org/officeDocument/2006/relationships/notesSlide" Target="../notesSlides/notesSlide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2.xml"/><Relationship Id="rId5" Type="http://schemas.openxmlformats.org/officeDocument/2006/relationships/audio" Target="../media/media4.wav"/><Relationship Id="rId4" Type="http://schemas.microsoft.com/office/2007/relationships/media" Target="../media/media4.wav"/></Relationships>
</file>

<file path=ppt/slides/_rels/slide40.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15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0.xml"/><Relationship Id="rId7" Type="http://schemas.openxmlformats.org/officeDocument/2006/relationships/notesSlide" Target="../notesSlides/notesSlide3.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Layout" Target="../slideLayouts/slideLayout2.xml"/><Relationship Id="rId5" Type="http://schemas.openxmlformats.org/officeDocument/2006/relationships/audio" Target="../media/media5.wav"/><Relationship Id="rId4" Type="http://schemas.microsoft.com/office/2007/relationships/media" Target="../media/media5.wav"/></Relationships>
</file>

<file path=ppt/slides/_rels/slide6.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tags" Target="../tags/tag54.xml"/><Relationship Id="rId39" Type="http://schemas.openxmlformats.org/officeDocument/2006/relationships/tags" Target="../tags/tag67.xml"/><Relationship Id="rId3" Type="http://schemas.openxmlformats.org/officeDocument/2006/relationships/tags" Target="../tags/tag33.xml"/><Relationship Id="rId21" Type="http://schemas.openxmlformats.org/officeDocument/2006/relationships/tags" Target="../tags/tag49.xml"/><Relationship Id="rId34" Type="http://schemas.openxmlformats.org/officeDocument/2006/relationships/tags" Target="../tags/tag62.xml"/><Relationship Id="rId42" Type="http://schemas.openxmlformats.org/officeDocument/2006/relationships/tags" Target="../tags/tag70.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tags" Target="../tags/tag53.xml"/><Relationship Id="rId33" Type="http://schemas.openxmlformats.org/officeDocument/2006/relationships/tags" Target="../tags/tag61.xml"/><Relationship Id="rId38" Type="http://schemas.openxmlformats.org/officeDocument/2006/relationships/tags" Target="../tags/tag66.xml"/><Relationship Id="rId46" Type="http://schemas.openxmlformats.org/officeDocument/2006/relationships/image" Target="../media/image2.png"/><Relationship Id="rId2" Type="http://schemas.openxmlformats.org/officeDocument/2006/relationships/tags" Target="../tags/tag32.xml"/><Relationship Id="rId16" Type="http://schemas.openxmlformats.org/officeDocument/2006/relationships/tags" Target="../tags/tag44.xml"/><Relationship Id="rId20" Type="http://schemas.openxmlformats.org/officeDocument/2006/relationships/tags" Target="../tags/tag48.xml"/><Relationship Id="rId29" Type="http://schemas.openxmlformats.org/officeDocument/2006/relationships/tags" Target="../tags/tag57.xml"/><Relationship Id="rId41" Type="http://schemas.openxmlformats.org/officeDocument/2006/relationships/tags" Target="../tags/tag69.xml"/><Relationship Id="rId1" Type="http://schemas.openxmlformats.org/officeDocument/2006/relationships/tags" Target="../tags/tag31.xml"/><Relationship Id="rId6" Type="http://schemas.openxmlformats.org/officeDocument/2006/relationships/audio" Target="../media/media6.wav"/><Relationship Id="rId11" Type="http://schemas.openxmlformats.org/officeDocument/2006/relationships/tags" Target="../tags/tag39.xml"/><Relationship Id="rId24" Type="http://schemas.openxmlformats.org/officeDocument/2006/relationships/tags" Target="../tags/tag52.xml"/><Relationship Id="rId32" Type="http://schemas.openxmlformats.org/officeDocument/2006/relationships/tags" Target="../tags/tag60.xml"/><Relationship Id="rId37" Type="http://schemas.openxmlformats.org/officeDocument/2006/relationships/tags" Target="../tags/tag65.xml"/><Relationship Id="rId40" Type="http://schemas.openxmlformats.org/officeDocument/2006/relationships/tags" Target="../tags/tag68.xml"/><Relationship Id="rId45" Type="http://schemas.openxmlformats.org/officeDocument/2006/relationships/notesSlide" Target="../notesSlides/notesSlide4.xml"/><Relationship Id="rId5" Type="http://schemas.microsoft.com/office/2007/relationships/media" Target="../media/media6.wav"/><Relationship Id="rId15" Type="http://schemas.openxmlformats.org/officeDocument/2006/relationships/tags" Target="../tags/tag43.xml"/><Relationship Id="rId23" Type="http://schemas.openxmlformats.org/officeDocument/2006/relationships/tags" Target="../tags/tag51.xml"/><Relationship Id="rId28" Type="http://schemas.openxmlformats.org/officeDocument/2006/relationships/tags" Target="../tags/tag56.xml"/><Relationship Id="rId36" Type="http://schemas.openxmlformats.org/officeDocument/2006/relationships/tags" Target="../tags/tag64.xml"/><Relationship Id="rId10" Type="http://schemas.openxmlformats.org/officeDocument/2006/relationships/tags" Target="../tags/tag38.xml"/><Relationship Id="rId19" Type="http://schemas.openxmlformats.org/officeDocument/2006/relationships/tags" Target="../tags/tag47.xml"/><Relationship Id="rId31" Type="http://schemas.openxmlformats.org/officeDocument/2006/relationships/tags" Target="../tags/tag59.xml"/><Relationship Id="rId44"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 Id="rId27" Type="http://schemas.openxmlformats.org/officeDocument/2006/relationships/tags" Target="../tags/tag55.xml"/><Relationship Id="rId30" Type="http://schemas.openxmlformats.org/officeDocument/2006/relationships/tags" Target="../tags/tag58.xml"/><Relationship Id="rId35" Type="http://schemas.openxmlformats.org/officeDocument/2006/relationships/tags" Target="../tags/tag63.xml"/><Relationship Id="rId43" Type="http://schemas.openxmlformats.org/officeDocument/2006/relationships/tags" Target="../tags/tag71.xml"/></Relationships>
</file>

<file path=ppt/slides/_rels/slide7.xml.rels><?xml version="1.0" encoding="UTF-8" standalone="yes"?>
<Relationships xmlns="http://schemas.openxmlformats.org/package/2006/relationships"><Relationship Id="rId8" Type="http://schemas.microsoft.com/office/2007/relationships/media" Target="../media/media7.wav"/><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2.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notesSlide" Target="../notesSlides/notesSlide5.xml"/><Relationship Id="rId5" Type="http://schemas.openxmlformats.org/officeDocument/2006/relationships/tags" Target="../tags/tag76.xml"/><Relationship Id="rId10" Type="http://schemas.openxmlformats.org/officeDocument/2006/relationships/slideLayout" Target="../slideLayouts/slideLayout2.xml"/><Relationship Id="rId4" Type="http://schemas.openxmlformats.org/officeDocument/2006/relationships/tags" Target="../tags/tag75.xml"/><Relationship Id="rId9"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microsoft.com/office/2007/relationships/media" Target="../media/media8.wav"/><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ubtitle 4"/>
          <p:cNvSpPr>
            <a:spLocks noGrp="1"/>
          </p:cNvSpPr>
          <p:nvPr>
            <p:ph type="subTitle" idx="1"/>
            <p:custDataLst>
              <p:tags r:id="rId1"/>
            </p:custDataLst>
          </p:nvPr>
        </p:nvSpPr>
        <p:spPr>
          <a:xfrm>
            <a:off x="0" y="5257800"/>
            <a:ext cx="9144000" cy="1600200"/>
          </a:xfrm>
        </p:spPr>
        <p:txBody>
          <a:bodyPr>
            <a:normAutofit/>
          </a:bodyPr>
          <a:lstStyle/>
          <a:p>
            <a:pPr algn="ctr"/>
            <a:r>
              <a:rPr lang="en-US" dirty="0" smtClean="0"/>
              <a:t>Mark Heggli, Meteorologist/Hydrologist</a:t>
            </a:r>
          </a:p>
          <a:p>
            <a:pPr algn="ctr"/>
            <a:r>
              <a:rPr lang="en-US" sz="1900" dirty="0"/>
              <a:t>Expert Real-time Hydrology Information Systems</a:t>
            </a:r>
          </a:p>
          <a:p>
            <a:pPr algn="ctr"/>
            <a:r>
              <a:rPr lang="en-US" sz="1900" dirty="0" smtClean="0"/>
              <a:t>Innovative Hydrology, Inc.</a:t>
            </a:r>
          </a:p>
          <a:p>
            <a:pPr algn="ctr"/>
            <a:r>
              <a:rPr lang="en-US" sz="1900" dirty="0" smtClean="0"/>
              <a:t>Consultant to the World Bank</a:t>
            </a:r>
          </a:p>
        </p:txBody>
      </p:sp>
      <p:sp>
        <p:nvSpPr>
          <p:cNvPr id="7" name="Title 3"/>
          <p:cNvSpPr txBox="1">
            <a:spLocks/>
          </p:cNvSpPr>
          <p:nvPr>
            <p:custDataLst>
              <p:tags r:id="rId2"/>
            </p:custDataLst>
          </p:nvPr>
        </p:nvSpPr>
        <p:spPr>
          <a:xfrm>
            <a:off x="0" y="66357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HP-II Workshop on Real-time Hydrological Information Systems</a:t>
            </a:r>
            <a:endParaRPr lang="en-US" sz="4000" dirty="0"/>
          </a:p>
        </p:txBody>
      </p:sp>
      <p:sp>
        <p:nvSpPr>
          <p:cNvPr id="8" name="Title 3"/>
          <p:cNvSpPr txBox="1">
            <a:spLocks/>
          </p:cNvSpPr>
          <p:nvPr>
            <p:custDataLst>
              <p:tags r:id="rId3"/>
            </p:custDataLst>
          </p:nvPr>
        </p:nvSpPr>
        <p:spPr>
          <a:xfrm>
            <a:off x="0" y="2971800"/>
            <a:ext cx="9144000" cy="838200"/>
          </a:xfrm>
          <a:prstGeom prst="rect">
            <a:avLst/>
          </a:prstGeom>
          <a:ln>
            <a:noFill/>
          </a:ln>
        </p:spPr>
        <p:txBody>
          <a:bodyPr vert="horz" lIns="0" tIns="0" rIns="18288" bIns="0" anchor="b">
            <a:normAutofit fontScale="90000" lnSpcReduction="10000"/>
            <a:scene3d>
              <a:camera prst="orthographicFront"/>
              <a:lightRig rig="freezing" dir="t">
                <a:rot lat="0" lon="0" rev="5640000"/>
              </a:lightRig>
            </a:scene3d>
            <a:sp3d prstMaterial="flat">
              <a:bevelT w="0" h="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ctr"/>
            <a:r>
              <a:rPr lang="en-US" sz="3200" dirty="0" smtClean="0">
                <a:solidFill>
                  <a:schemeClr val="tx2"/>
                </a:solidFill>
                <a:effectLst/>
              </a:rPr>
              <a:t>Module 5:</a:t>
            </a:r>
            <a:br>
              <a:rPr lang="en-US" sz="3200" dirty="0" smtClean="0">
                <a:solidFill>
                  <a:schemeClr val="tx2"/>
                </a:solidFill>
                <a:effectLst/>
              </a:rPr>
            </a:br>
            <a:r>
              <a:rPr lang="en-US" sz="3200" dirty="0" smtClean="0">
                <a:solidFill>
                  <a:schemeClr val="tx2"/>
                </a:solidFill>
                <a:effectLst/>
              </a:rPr>
              <a:t>Specifications</a:t>
            </a:r>
            <a:endParaRPr lang="en-US" sz="3200" dirty="0">
              <a:solidFill>
                <a:schemeClr val="tx2"/>
              </a:solidFill>
              <a:effectLst/>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0723400"/>
      </p:ext>
    </p:extLst>
  </p:cSld>
  <p:clrMapOvr>
    <a:masterClrMapping/>
  </p:clrMapOvr>
  <mc:AlternateContent xmlns:mc="http://schemas.openxmlformats.org/markup-compatibility/2006">
    <mc:Choice xmlns:p14="http://schemas.microsoft.com/office/powerpoint/2010/main" Requires="p14">
      <p:transition spd="slow" p14:dur="2000" advTm="11783"/>
    </mc:Choice>
    <mc:Fallback>
      <p:transition spd="slow" advTm="11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400" dirty="0" smtClean="0"/>
              <a:t>Shaft Encoder</a:t>
            </a:r>
            <a:endParaRPr lang="en-US" sz="4400" dirty="0"/>
          </a:p>
        </p:txBody>
      </p:sp>
      <p:sp>
        <p:nvSpPr>
          <p:cNvPr id="4" name="Rectangle 4"/>
          <p:cNvSpPr>
            <a:spLocks noChangeArrowheads="1"/>
          </p:cNvSpPr>
          <p:nvPr>
            <p:custDataLst>
              <p:tags r:id="rId2"/>
            </p:custDataLst>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292934"/>
              </a:solidFill>
            </a:endParaRPr>
          </a:p>
        </p:txBody>
      </p:sp>
      <p:sp>
        <p:nvSpPr>
          <p:cNvPr id="6" name="Rectangle 5"/>
          <p:cNvSpPr>
            <a:spLocks noChangeArrowheads="1"/>
          </p:cNvSpPr>
          <p:nvPr>
            <p:custDataLst>
              <p:tags r:id="rId3"/>
            </p:custDataLst>
          </p:nvPr>
        </p:nvSpPr>
        <p:spPr bwMode="auto">
          <a:xfrm>
            <a:off x="0" y="26289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endParaRPr lang="en-US" smtClean="0">
              <a:solidFill>
                <a:srgbClr val="292934"/>
              </a:solidFill>
            </a:endParaRPr>
          </a:p>
        </p:txBody>
      </p:sp>
      <p:sp>
        <p:nvSpPr>
          <p:cNvPr id="5" name="Content Placeholder 4"/>
          <p:cNvSpPr>
            <a:spLocks noGrp="1"/>
          </p:cNvSpPr>
          <p:nvPr>
            <p:ph idx="1"/>
            <p:custDataLst>
              <p:tags r:id="rId4"/>
            </p:custDataLst>
          </p:nvPr>
        </p:nvSpPr>
        <p:spPr/>
        <p:txBody>
          <a:bodyPr/>
          <a:lstStyle/>
          <a:p>
            <a:r>
              <a:rPr lang="en-US" dirty="0" smtClean="0"/>
              <a:t>Sensor type: Shaft encoder with digital readout</a:t>
            </a:r>
          </a:p>
          <a:p>
            <a:pPr lvl="1"/>
            <a:r>
              <a:rPr lang="en-US" dirty="0" smtClean="0"/>
              <a:t>Should be able to set level by push of a button</a:t>
            </a:r>
          </a:p>
          <a:p>
            <a:r>
              <a:rPr lang="en-US" dirty="0" smtClean="0"/>
              <a:t>Accuracy: 1mm</a:t>
            </a:r>
          </a:p>
          <a:p>
            <a:r>
              <a:rPr lang="en-US" dirty="0" smtClean="0"/>
              <a:t>Resolution: 1mm </a:t>
            </a:r>
          </a:p>
          <a:p>
            <a:r>
              <a:rPr lang="en-US" dirty="0" smtClean="0"/>
              <a:t>Output: SDI-12</a:t>
            </a:r>
          </a:p>
          <a:p>
            <a:r>
              <a:rPr lang="en-US" dirty="0" smtClean="0"/>
              <a:t>Accessories</a:t>
            </a:r>
          </a:p>
          <a:p>
            <a:pPr lvl="1"/>
            <a:r>
              <a:rPr lang="en-US" dirty="0" smtClean="0"/>
              <a:t>Beaded cable, float wheel, float, counterweight, cable clips, data cable and connector (all accessories required to complete the system)</a:t>
            </a:r>
          </a:p>
          <a:p>
            <a:pPr marL="0" indent="0">
              <a:buNone/>
            </a:pPr>
            <a:endParaRPr lang="en-US" dirty="0"/>
          </a:p>
        </p:txBody>
      </p:sp>
    </p:spTree>
    <p:extLst>
      <p:ext uri="{BB962C8B-B14F-4D97-AF65-F5344CB8AC3E}">
        <p14:creationId xmlns:p14="http://schemas.microsoft.com/office/powerpoint/2010/main" val="4635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8600" y="381000"/>
            <a:ext cx="9144000" cy="609600"/>
          </a:xfrm>
        </p:spPr>
        <p:txBody>
          <a:bodyPr>
            <a:normAutofit fontScale="90000"/>
          </a:bodyPr>
          <a:lstStyle/>
          <a:p>
            <a:r>
              <a:rPr lang="en-US" sz="3600" dirty="0" smtClean="0"/>
              <a:t/>
            </a:r>
            <a:br>
              <a:rPr lang="en-US" sz="3600" dirty="0" smtClean="0"/>
            </a:br>
            <a:r>
              <a:rPr lang="en-US" sz="4400" dirty="0" smtClean="0"/>
              <a:t>Submersible Pressure Transducer</a:t>
            </a:r>
            <a:endParaRPr lang="en-US" sz="4400" dirty="0"/>
          </a:p>
        </p:txBody>
      </p:sp>
      <p:sp>
        <p:nvSpPr>
          <p:cNvPr id="3" name="Content Placeholder 2"/>
          <p:cNvSpPr>
            <a:spLocks noGrp="1"/>
          </p:cNvSpPr>
          <p:nvPr>
            <p:ph idx="1"/>
            <p:custDataLst>
              <p:tags r:id="rId2"/>
            </p:custDataLst>
          </p:nvPr>
        </p:nvSpPr>
        <p:spPr/>
        <p:txBody>
          <a:bodyPr>
            <a:normAutofit fontScale="92500" lnSpcReduction="20000"/>
          </a:bodyPr>
          <a:lstStyle/>
          <a:p>
            <a:r>
              <a:rPr lang="en-US" dirty="0" smtClean="0"/>
              <a:t>Water Level</a:t>
            </a:r>
          </a:p>
          <a:p>
            <a:pPr lvl="1"/>
            <a:r>
              <a:rPr lang="en-US" dirty="0" smtClean="0"/>
              <a:t>Range: 0-10m</a:t>
            </a:r>
          </a:p>
          <a:p>
            <a:pPr lvl="1"/>
            <a:r>
              <a:rPr lang="en-US" dirty="0" smtClean="0"/>
              <a:t>Accuracy: </a:t>
            </a:r>
            <a:r>
              <a:rPr lang="en-US" u="sng" dirty="0" smtClean="0"/>
              <a:t>+</a:t>
            </a:r>
            <a:r>
              <a:rPr lang="en-US" dirty="0" smtClean="0"/>
              <a:t> 5mm including reproducibility and hysteresis</a:t>
            </a:r>
          </a:p>
          <a:p>
            <a:pPr lvl="1"/>
            <a:r>
              <a:rPr lang="en-US" dirty="0" smtClean="0"/>
              <a:t>Resolution: 1mm</a:t>
            </a:r>
          </a:p>
          <a:p>
            <a:pPr lvl="1"/>
            <a:r>
              <a:rPr lang="en-US" dirty="0" smtClean="0"/>
              <a:t>Precision: </a:t>
            </a:r>
            <a:r>
              <a:rPr lang="en-US" u="sng" dirty="0" smtClean="0"/>
              <a:t>+</a:t>
            </a:r>
            <a:r>
              <a:rPr lang="en-US" dirty="0" smtClean="0"/>
              <a:t> 1mm/</a:t>
            </a:r>
            <a:r>
              <a:rPr lang="en-US" dirty="0" err="1" smtClean="0"/>
              <a:t>yr</a:t>
            </a:r>
            <a:endParaRPr lang="en-US" dirty="0" smtClean="0"/>
          </a:p>
          <a:p>
            <a:pPr lvl="1"/>
            <a:r>
              <a:rPr lang="en-US" dirty="0" smtClean="0"/>
              <a:t>Output: SDI-12 or 4-20mA to be compatible with data logger available inputs</a:t>
            </a:r>
          </a:p>
          <a:p>
            <a:pPr lvl="1"/>
            <a:r>
              <a:rPr lang="en-US" dirty="0"/>
              <a:t>Calibration certificate required. Future recalibration (if needed) must be performed in India.  This must be certified by bidder. </a:t>
            </a:r>
            <a:endParaRPr lang="en-US" dirty="0" smtClean="0"/>
          </a:p>
          <a:p>
            <a:r>
              <a:rPr lang="en-US" dirty="0" smtClean="0"/>
              <a:t>Temperature</a:t>
            </a:r>
          </a:p>
          <a:p>
            <a:pPr lvl="1"/>
            <a:r>
              <a:rPr lang="en-US" dirty="0" smtClean="0"/>
              <a:t>Range: 0-40C</a:t>
            </a:r>
          </a:p>
          <a:p>
            <a:pPr lvl="1"/>
            <a:r>
              <a:rPr lang="en-US" dirty="0" smtClean="0"/>
              <a:t>Accuracy: </a:t>
            </a:r>
            <a:r>
              <a:rPr lang="en-US" u="sng" dirty="0" smtClean="0"/>
              <a:t>+</a:t>
            </a:r>
            <a:r>
              <a:rPr lang="en-US" dirty="0" smtClean="0"/>
              <a:t> 0.5C</a:t>
            </a:r>
          </a:p>
          <a:p>
            <a:pPr lvl="1"/>
            <a:r>
              <a:rPr lang="en-US" dirty="0" smtClean="0"/>
              <a:t>Resolution: 0.1C</a:t>
            </a:r>
          </a:p>
          <a:p>
            <a:pPr lvl="1"/>
            <a:r>
              <a:rPr lang="en-US" dirty="0" smtClean="0"/>
              <a:t>Precision/Stability: </a:t>
            </a:r>
            <a:r>
              <a:rPr lang="en-US" u="sng" dirty="0" smtClean="0"/>
              <a:t>+</a:t>
            </a:r>
            <a:r>
              <a:rPr lang="en-US" dirty="0" smtClean="0"/>
              <a:t>0.5C/year</a:t>
            </a:r>
          </a:p>
          <a:p>
            <a:r>
              <a:rPr lang="en-US" dirty="0" smtClean="0"/>
              <a:t>Accessories</a:t>
            </a:r>
            <a:endParaRPr lang="en-US" dirty="0"/>
          </a:p>
          <a:p>
            <a:pPr lvl="1"/>
            <a:r>
              <a:rPr lang="en-US" dirty="0"/>
              <a:t>All sensor mounting supports and conduit as </a:t>
            </a:r>
            <a:r>
              <a:rPr lang="en-US" dirty="0" smtClean="0"/>
              <a:t>needed</a:t>
            </a:r>
            <a:endParaRPr lang="en-US" dirty="0"/>
          </a:p>
        </p:txBody>
      </p:sp>
    </p:spTree>
    <p:extLst>
      <p:ext uri="{BB962C8B-B14F-4D97-AF65-F5344CB8AC3E}">
        <p14:creationId xmlns:p14="http://schemas.microsoft.com/office/powerpoint/2010/main" val="428129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04800"/>
            <a:ext cx="8229600" cy="1143000"/>
          </a:xfrm>
        </p:spPr>
        <p:txBody>
          <a:bodyPr>
            <a:normAutofit/>
          </a:bodyPr>
          <a:lstStyle/>
          <a:p>
            <a:r>
              <a:rPr lang="en-US" sz="4400" dirty="0" smtClean="0"/>
              <a:t>Ultrasonic</a:t>
            </a:r>
            <a:endParaRPr lang="en-US" sz="4400" dirty="0"/>
          </a:p>
        </p:txBody>
      </p:sp>
      <p:sp>
        <p:nvSpPr>
          <p:cNvPr id="7" name="Content Placeholder 4"/>
          <p:cNvSpPr>
            <a:spLocks noGrp="1"/>
          </p:cNvSpPr>
          <p:nvPr>
            <p:ph idx="1"/>
            <p:custDataLst>
              <p:tags r:id="rId2"/>
            </p:custDataLst>
          </p:nvPr>
        </p:nvSpPr>
        <p:spPr>
          <a:xfrm>
            <a:off x="457200" y="1600200"/>
            <a:ext cx="8229600" cy="4876800"/>
          </a:xfrm>
        </p:spPr>
        <p:txBody>
          <a:bodyPr/>
          <a:lstStyle/>
          <a:p>
            <a:r>
              <a:rPr lang="en-US" dirty="0" smtClean="0"/>
              <a:t>Water Level</a:t>
            </a:r>
          </a:p>
          <a:p>
            <a:pPr lvl="1"/>
            <a:r>
              <a:rPr lang="en-US" dirty="0" smtClean="0"/>
              <a:t>Range: 0-10m</a:t>
            </a:r>
          </a:p>
          <a:p>
            <a:pPr lvl="1"/>
            <a:r>
              <a:rPr lang="en-US" dirty="0" smtClean="0"/>
              <a:t>Accuracy: 0.25% of detected range</a:t>
            </a:r>
          </a:p>
          <a:p>
            <a:pPr lvl="1"/>
            <a:r>
              <a:rPr lang="en-US" dirty="0" smtClean="0"/>
              <a:t>Resolution: 1mm</a:t>
            </a:r>
          </a:p>
          <a:p>
            <a:pPr lvl="1"/>
            <a:r>
              <a:rPr lang="en-US" dirty="0" smtClean="0"/>
              <a:t>Output: 4-20mA or SDI-12</a:t>
            </a:r>
          </a:p>
          <a:p>
            <a:pPr lvl="1"/>
            <a:r>
              <a:rPr lang="en-US" dirty="0"/>
              <a:t>Calibration certificate required. Future recalibration (if needed) must be performed in India.  This must be certified by bidder. </a:t>
            </a:r>
            <a:r>
              <a:rPr lang="en-US" dirty="0" smtClean="0"/>
              <a:t>Power</a:t>
            </a:r>
          </a:p>
          <a:p>
            <a:pPr lvl="1"/>
            <a:r>
              <a:rPr lang="en-US" dirty="0" smtClean="0"/>
              <a:t>Voltage: 11-16VDC</a:t>
            </a:r>
          </a:p>
          <a:p>
            <a:pPr lvl="1"/>
            <a:r>
              <a:rPr lang="en-US" dirty="0" smtClean="0"/>
              <a:t>Consumption: Unit will be on switched power so that it operates and draws power only at measurement time</a:t>
            </a:r>
          </a:p>
          <a:p>
            <a:r>
              <a:rPr lang="en-US" dirty="0"/>
              <a:t>Accessories</a:t>
            </a:r>
          </a:p>
          <a:p>
            <a:pPr lvl="1"/>
            <a:r>
              <a:rPr lang="en-US" dirty="0"/>
              <a:t>All sensor mounting supports and conduit as needed</a:t>
            </a:r>
          </a:p>
          <a:p>
            <a:pPr lvl="1"/>
            <a:endParaRPr lang="en-US" dirty="0" smtClean="0"/>
          </a:p>
          <a:p>
            <a:endParaRPr lang="en-US" dirty="0"/>
          </a:p>
        </p:txBody>
      </p:sp>
    </p:spTree>
    <p:extLst>
      <p:ext uri="{BB962C8B-B14F-4D97-AF65-F5344CB8AC3E}">
        <p14:creationId xmlns:p14="http://schemas.microsoft.com/office/powerpoint/2010/main" val="106698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381000"/>
            <a:ext cx="8229600" cy="1143000"/>
          </a:xfrm>
        </p:spPr>
        <p:txBody>
          <a:bodyPr>
            <a:normAutofit/>
          </a:bodyPr>
          <a:lstStyle/>
          <a:p>
            <a:r>
              <a:rPr lang="en-US" sz="4400" dirty="0" smtClean="0"/>
              <a:t>Radar</a:t>
            </a:r>
            <a:endParaRPr lang="en-US" sz="4400" dirty="0"/>
          </a:p>
        </p:txBody>
      </p:sp>
      <p:sp>
        <p:nvSpPr>
          <p:cNvPr id="3" name="Content Placeholder 2"/>
          <p:cNvSpPr>
            <a:spLocks noGrp="1"/>
          </p:cNvSpPr>
          <p:nvPr>
            <p:ph idx="1"/>
            <p:custDataLst>
              <p:tags r:id="rId2"/>
            </p:custDataLst>
          </p:nvPr>
        </p:nvSpPr>
        <p:spPr/>
        <p:txBody>
          <a:bodyPr/>
          <a:lstStyle/>
          <a:p>
            <a:r>
              <a:rPr lang="en-US" dirty="0" smtClean="0"/>
              <a:t>Water Level</a:t>
            </a:r>
          </a:p>
          <a:p>
            <a:pPr lvl="1"/>
            <a:r>
              <a:rPr lang="en-US" dirty="0" smtClean="0"/>
              <a:t>Range: 1-30m</a:t>
            </a:r>
          </a:p>
          <a:p>
            <a:pPr lvl="1"/>
            <a:r>
              <a:rPr lang="en-US" dirty="0" smtClean="0"/>
              <a:t>Accuracy: &lt; 0.03% full scale</a:t>
            </a:r>
          </a:p>
          <a:p>
            <a:pPr lvl="1"/>
            <a:r>
              <a:rPr lang="en-US" dirty="0" smtClean="0"/>
              <a:t>Resolution: 1mm</a:t>
            </a:r>
          </a:p>
          <a:p>
            <a:pPr lvl="1"/>
            <a:r>
              <a:rPr lang="en-US" dirty="0" smtClean="0"/>
              <a:t>Output: SDI-12 or 4-20mA compatible to data collection platform</a:t>
            </a:r>
          </a:p>
          <a:p>
            <a:pPr lvl="1"/>
            <a:r>
              <a:rPr lang="en-US" dirty="0"/>
              <a:t>Calibration certificate required. Future recalibration (if needed) must be performed in India.  This must be certified by bidder. </a:t>
            </a:r>
          </a:p>
          <a:p>
            <a:r>
              <a:rPr lang="en-US" dirty="0" smtClean="0"/>
              <a:t>Power</a:t>
            </a:r>
          </a:p>
          <a:p>
            <a:pPr lvl="1"/>
            <a:r>
              <a:rPr lang="en-US" dirty="0" smtClean="0"/>
              <a:t>Voltage: 10-15VDC</a:t>
            </a:r>
          </a:p>
          <a:p>
            <a:r>
              <a:rPr lang="en-US" dirty="0" smtClean="0"/>
              <a:t>Accessories</a:t>
            </a:r>
          </a:p>
          <a:p>
            <a:pPr lvl="1"/>
            <a:r>
              <a:rPr lang="en-US" dirty="0" smtClean="0"/>
              <a:t>All sensor mounting supports and conduit as needed</a:t>
            </a:r>
            <a:endParaRPr lang="en-US" dirty="0"/>
          </a:p>
        </p:txBody>
      </p:sp>
    </p:spTree>
    <p:extLst>
      <p:ext uri="{BB962C8B-B14F-4D97-AF65-F5344CB8AC3E}">
        <p14:creationId xmlns:p14="http://schemas.microsoft.com/office/powerpoint/2010/main" val="409691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400" dirty="0" smtClean="0"/>
              <a:t>Radar Discharge</a:t>
            </a:r>
            <a:endParaRPr lang="en-US" sz="4400" dirty="0"/>
          </a:p>
        </p:txBody>
      </p:sp>
      <p:sp>
        <p:nvSpPr>
          <p:cNvPr id="5" name="Content Placeholder 4"/>
          <p:cNvSpPr>
            <a:spLocks noGrp="1"/>
          </p:cNvSpPr>
          <p:nvPr>
            <p:ph idx="1"/>
            <p:custDataLst>
              <p:tags r:id="rId2"/>
            </p:custDataLst>
          </p:nvPr>
        </p:nvSpPr>
        <p:spPr/>
        <p:txBody>
          <a:bodyPr/>
          <a:lstStyle/>
          <a:p>
            <a:r>
              <a:rPr lang="en-US" dirty="0" smtClean="0"/>
              <a:t>Water Level and Velocity</a:t>
            </a:r>
          </a:p>
          <a:p>
            <a:pPr lvl="1"/>
            <a:r>
              <a:rPr lang="en-US" dirty="0" smtClean="0"/>
              <a:t>Water Level Range: </a:t>
            </a:r>
            <a:r>
              <a:rPr lang="en-US" dirty="0"/>
              <a:t>1</a:t>
            </a:r>
            <a:r>
              <a:rPr lang="en-US" dirty="0" smtClean="0"/>
              <a:t>m to 20m</a:t>
            </a:r>
          </a:p>
          <a:p>
            <a:pPr lvl="1"/>
            <a:r>
              <a:rPr lang="en-US" dirty="0" smtClean="0"/>
              <a:t>Water Level Resolution: 1mm</a:t>
            </a:r>
          </a:p>
          <a:p>
            <a:pPr lvl="1"/>
            <a:r>
              <a:rPr lang="en-US" dirty="0" smtClean="0"/>
              <a:t>Minimum Velocity: 0.15m/s</a:t>
            </a:r>
          </a:p>
          <a:p>
            <a:pPr lvl="1"/>
            <a:r>
              <a:rPr lang="en-US" dirty="0" smtClean="0"/>
              <a:t>Maximum Velocity:  8m/s</a:t>
            </a:r>
          </a:p>
          <a:p>
            <a:pPr lvl="1"/>
            <a:r>
              <a:rPr lang="en-US" dirty="0" smtClean="0"/>
              <a:t>Direction: + or –</a:t>
            </a:r>
          </a:p>
          <a:p>
            <a:pPr lvl="1"/>
            <a:r>
              <a:rPr lang="en-US" dirty="0" smtClean="0"/>
              <a:t>Output: SDI-12, RS-232, or compatible with data collection system</a:t>
            </a:r>
          </a:p>
          <a:p>
            <a:pPr lvl="1"/>
            <a:r>
              <a:rPr lang="en-US" dirty="0"/>
              <a:t>Calibration certificate required. Future recalibration (if needed) must be performed in India.  This must be certified by bidder. </a:t>
            </a:r>
            <a:r>
              <a:rPr lang="en-US" dirty="0" smtClean="0"/>
              <a:t>Power</a:t>
            </a:r>
          </a:p>
          <a:p>
            <a:pPr lvl="1"/>
            <a:r>
              <a:rPr lang="en-US" dirty="0" smtClean="0"/>
              <a:t>Voltage: 11-16VDC</a:t>
            </a:r>
          </a:p>
          <a:p>
            <a:endParaRPr lang="en-US" dirty="0"/>
          </a:p>
        </p:txBody>
      </p:sp>
    </p:spTree>
    <p:extLst>
      <p:ext uri="{BB962C8B-B14F-4D97-AF65-F5344CB8AC3E}">
        <p14:creationId xmlns:p14="http://schemas.microsoft.com/office/powerpoint/2010/main" val="230428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400" dirty="0" smtClean="0"/>
              <a:t>ADCP- Up Looking</a:t>
            </a:r>
            <a:endParaRPr lang="en-US" sz="4400" dirty="0"/>
          </a:p>
        </p:txBody>
      </p:sp>
      <p:sp>
        <p:nvSpPr>
          <p:cNvPr id="3" name="Content Placeholder 2"/>
          <p:cNvSpPr>
            <a:spLocks noGrp="1"/>
          </p:cNvSpPr>
          <p:nvPr>
            <p:ph idx="1"/>
            <p:custDataLst>
              <p:tags r:id="rId2"/>
            </p:custDataLst>
          </p:nvPr>
        </p:nvSpPr>
        <p:spPr/>
        <p:txBody>
          <a:bodyPr/>
          <a:lstStyle/>
          <a:p>
            <a:r>
              <a:rPr lang="en-US" dirty="0" smtClean="0"/>
              <a:t>Water Level </a:t>
            </a:r>
          </a:p>
          <a:p>
            <a:pPr lvl="1"/>
            <a:r>
              <a:rPr lang="en-US" dirty="0" smtClean="0"/>
              <a:t>Water Level Range: 0.2-5m</a:t>
            </a:r>
          </a:p>
          <a:p>
            <a:pPr lvl="1"/>
            <a:r>
              <a:rPr lang="en-US" dirty="0" smtClean="0"/>
              <a:t>Water Level Accuracy: </a:t>
            </a:r>
            <a:r>
              <a:rPr lang="en-US" u="sng" dirty="0" smtClean="0"/>
              <a:t>+</a:t>
            </a:r>
            <a:r>
              <a:rPr lang="en-US" dirty="0" smtClean="0"/>
              <a:t>0.1% of measured level, </a:t>
            </a:r>
            <a:r>
              <a:rPr lang="en-US" u="sng" dirty="0" smtClean="0"/>
              <a:t>+</a:t>
            </a:r>
            <a:r>
              <a:rPr lang="en-US" dirty="0" smtClean="0"/>
              <a:t>0.3cm</a:t>
            </a:r>
          </a:p>
          <a:p>
            <a:r>
              <a:rPr lang="en-US" dirty="0" smtClean="0"/>
              <a:t>Velocity</a:t>
            </a:r>
          </a:p>
          <a:p>
            <a:pPr lvl="1"/>
            <a:r>
              <a:rPr lang="en-US" dirty="0" smtClean="0"/>
              <a:t>Velocity Range: </a:t>
            </a:r>
            <a:r>
              <a:rPr lang="en-US" u="sng" dirty="0" smtClean="0"/>
              <a:t>+</a:t>
            </a:r>
            <a:r>
              <a:rPr lang="en-US" dirty="0" smtClean="0"/>
              <a:t>5m/s</a:t>
            </a:r>
          </a:p>
          <a:p>
            <a:pPr lvl="1"/>
            <a:r>
              <a:rPr lang="en-US" dirty="0" smtClean="0"/>
              <a:t>Velocity Accuracy: </a:t>
            </a:r>
            <a:r>
              <a:rPr lang="en-US" u="sng" dirty="0" smtClean="0"/>
              <a:t>+</a:t>
            </a:r>
            <a:r>
              <a:rPr lang="en-US" dirty="0" smtClean="0"/>
              <a:t>1% of measured velocity, </a:t>
            </a:r>
            <a:r>
              <a:rPr lang="en-US" u="sng" dirty="0" smtClean="0"/>
              <a:t>+</a:t>
            </a:r>
            <a:r>
              <a:rPr lang="en-US" dirty="0" smtClean="0"/>
              <a:t>0.5 cm/s</a:t>
            </a:r>
          </a:p>
          <a:p>
            <a:pPr lvl="1"/>
            <a:r>
              <a:rPr lang="en-US" dirty="0" smtClean="0"/>
              <a:t>Velocity Profiling Depth: 0.3-5m</a:t>
            </a:r>
          </a:p>
          <a:p>
            <a:r>
              <a:rPr lang="en-US" dirty="0"/>
              <a:t>Accessories: </a:t>
            </a:r>
          </a:p>
          <a:p>
            <a:pPr lvl="1"/>
            <a:r>
              <a:rPr lang="en-US" dirty="0"/>
              <a:t>All sensor mounting supports and conduit as needed</a:t>
            </a:r>
          </a:p>
          <a:p>
            <a:pPr lvl="1"/>
            <a:r>
              <a:rPr lang="en-US" dirty="0"/>
              <a:t>Necessary cable lengths (10m minimum)</a:t>
            </a:r>
          </a:p>
          <a:p>
            <a:pPr lvl="1"/>
            <a:endParaRPr lang="en-US" dirty="0"/>
          </a:p>
        </p:txBody>
      </p:sp>
    </p:spTree>
    <p:extLst>
      <p:ext uri="{BB962C8B-B14F-4D97-AF65-F5344CB8AC3E}">
        <p14:creationId xmlns:p14="http://schemas.microsoft.com/office/powerpoint/2010/main" val="121336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400" dirty="0" smtClean="0"/>
              <a:t>ADCP- Side Looking</a:t>
            </a:r>
            <a:endParaRPr lang="en-US" sz="4400" dirty="0"/>
          </a:p>
        </p:txBody>
      </p:sp>
      <p:sp>
        <p:nvSpPr>
          <p:cNvPr id="3" name="Content Placeholder 2"/>
          <p:cNvSpPr>
            <a:spLocks noGrp="1"/>
          </p:cNvSpPr>
          <p:nvPr>
            <p:ph idx="1"/>
            <p:custDataLst>
              <p:tags r:id="rId2"/>
            </p:custDataLst>
          </p:nvPr>
        </p:nvSpPr>
        <p:spPr/>
        <p:txBody>
          <a:bodyPr/>
          <a:lstStyle/>
          <a:p>
            <a:r>
              <a:rPr lang="en-US" dirty="0" smtClean="0"/>
              <a:t>Depth Range: 0.3-10m of Depth</a:t>
            </a:r>
          </a:p>
          <a:p>
            <a:r>
              <a:rPr lang="en-US" dirty="0" smtClean="0"/>
              <a:t>Depth Accuracy: The lessor of +/-0.6cm or 0.1% of measured depth</a:t>
            </a:r>
          </a:p>
          <a:p>
            <a:r>
              <a:rPr lang="en-US" dirty="0" smtClean="0"/>
              <a:t>Sampling Range: 1.5-100m or as determined upon inspection</a:t>
            </a:r>
          </a:p>
          <a:p>
            <a:r>
              <a:rPr lang="en-US" dirty="0" smtClean="0"/>
              <a:t>Horizontal Beam Width: 1.4 degrees</a:t>
            </a:r>
          </a:p>
          <a:p>
            <a:r>
              <a:rPr lang="en-US" dirty="0" smtClean="0"/>
              <a:t>Vertical Beam Width: 3.8 degrees</a:t>
            </a:r>
          </a:p>
          <a:p>
            <a:r>
              <a:rPr lang="en-US" dirty="0" smtClean="0"/>
              <a:t>Signal Output: SDI-12</a:t>
            </a:r>
          </a:p>
          <a:p>
            <a:r>
              <a:rPr lang="en-US" dirty="0"/>
              <a:t>Accessories: </a:t>
            </a:r>
          </a:p>
          <a:p>
            <a:pPr lvl="1"/>
            <a:r>
              <a:rPr lang="en-US" dirty="0"/>
              <a:t>All sensor mounting supports and conduit as needed</a:t>
            </a:r>
          </a:p>
          <a:p>
            <a:pPr lvl="1"/>
            <a:r>
              <a:rPr lang="en-US" dirty="0"/>
              <a:t>Necessary cable lengths (10m minimum)</a:t>
            </a:r>
          </a:p>
          <a:p>
            <a:pPr marL="0" indent="0">
              <a:buNone/>
            </a:pPr>
            <a:endParaRPr lang="en-US" dirty="0"/>
          </a:p>
        </p:txBody>
      </p:sp>
    </p:spTree>
    <p:extLst>
      <p:ext uri="{BB962C8B-B14F-4D97-AF65-F5344CB8AC3E}">
        <p14:creationId xmlns:p14="http://schemas.microsoft.com/office/powerpoint/2010/main" val="16870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400" dirty="0" smtClean="0"/>
              <a:t>ADCP- Down Looking (Profiler)</a:t>
            </a:r>
            <a:endParaRPr lang="en-US" sz="4400" dirty="0"/>
          </a:p>
        </p:txBody>
      </p:sp>
      <p:sp>
        <p:nvSpPr>
          <p:cNvPr id="3" name="Content Placeholder 2"/>
          <p:cNvSpPr>
            <a:spLocks noGrp="1"/>
          </p:cNvSpPr>
          <p:nvPr>
            <p:ph idx="1"/>
            <p:custDataLst>
              <p:tags r:id="rId2"/>
            </p:custDataLst>
          </p:nvPr>
        </p:nvSpPr>
        <p:spPr/>
        <p:txBody>
          <a:bodyPr/>
          <a:lstStyle/>
          <a:p>
            <a:r>
              <a:rPr lang="en-US" dirty="0" smtClean="0"/>
              <a:t>Water Level and Velocity</a:t>
            </a:r>
          </a:p>
          <a:p>
            <a:pPr lvl="1"/>
            <a:r>
              <a:rPr lang="en-US" dirty="0" smtClean="0"/>
              <a:t>Profiling Distance: 0.3-10m</a:t>
            </a:r>
          </a:p>
          <a:p>
            <a:pPr lvl="1"/>
            <a:r>
              <a:rPr lang="en-US" dirty="0" smtClean="0"/>
              <a:t>Profiling Velocity: +/- 20m/s</a:t>
            </a:r>
          </a:p>
          <a:p>
            <a:pPr lvl="1"/>
            <a:r>
              <a:rPr lang="en-US" dirty="0" smtClean="0"/>
              <a:t>Velocity Accuracy: .25% of measured velocity</a:t>
            </a:r>
          </a:p>
          <a:p>
            <a:pPr lvl="1"/>
            <a:r>
              <a:rPr lang="en-US" dirty="0" smtClean="0"/>
              <a:t>Velocity Resolution: 0.001m/s</a:t>
            </a:r>
          </a:p>
          <a:p>
            <a:pPr lvl="1"/>
            <a:r>
              <a:rPr lang="en-US" dirty="0" smtClean="0"/>
              <a:t>Depth Accuracy: +/- 3mm</a:t>
            </a:r>
          </a:p>
          <a:p>
            <a:pPr lvl="1"/>
            <a:r>
              <a:rPr lang="en-US" dirty="0" smtClean="0"/>
              <a:t>Depth Resolution: 0.001m</a:t>
            </a:r>
          </a:p>
          <a:p>
            <a:pPr lvl="1"/>
            <a:r>
              <a:rPr lang="en-US" dirty="0" smtClean="0"/>
              <a:t>Signal Output: SDI-12</a:t>
            </a:r>
          </a:p>
          <a:p>
            <a:r>
              <a:rPr lang="en-US" dirty="0"/>
              <a:t>Accessories: </a:t>
            </a:r>
          </a:p>
          <a:p>
            <a:pPr lvl="1"/>
            <a:r>
              <a:rPr lang="en-US" dirty="0"/>
              <a:t>All sensor mounting supports and conduit as needed</a:t>
            </a:r>
          </a:p>
          <a:p>
            <a:pPr lvl="1"/>
            <a:r>
              <a:rPr lang="en-US" dirty="0"/>
              <a:t>Necessary cable lengths (10m minimum)</a:t>
            </a:r>
          </a:p>
          <a:p>
            <a:pPr lvl="1"/>
            <a:endParaRPr lang="en-US" dirty="0"/>
          </a:p>
        </p:txBody>
      </p:sp>
    </p:spTree>
    <p:extLst>
      <p:ext uri="{BB962C8B-B14F-4D97-AF65-F5344CB8AC3E}">
        <p14:creationId xmlns:p14="http://schemas.microsoft.com/office/powerpoint/2010/main" val="18102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533400"/>
            <a:ext cx="8229600" cy="1295400"/>
          </a:xfrm>
        </p:spPr>
        <p:txBody>
          <a:bodyPr>
            <a:noAutofit/>
          </a:bodyPr>
          <a:lstStyle/>
          <a:p>
            <a:r>
              <a:rPr lang="en-US" sz="3200" dirty="0" smtClean="0"/>
              <a:t>Current Meter (Current Meter Requirements Can be Combined in Providing a Universal </a:t>
            </a:r>
            <a:r>
              <a:rPr lang="en-US" sz="3200" dirty="0"/>
              <a:t>C</a:t>
            </a:r>
            <a:r>
              <a:rPr lang="en-US" sz="3200" dirty="0" smtClean="0"/>
              <a:t>urrent Meter)</a:t>
            </a:r>
            <a:endParaRPr lang="en-US" sz="3200" dirty="0"/>
          </a:p>
        </p:txBody>
      </p:sp>
      <p:sp>
        <p:nvSpPr>
          <p:cNvPr id="3" name="Content Placeholder 2"/>
          <p:cNvSpPr>
            <a:spLocks noGrp="1"/>
          </p:cNvSpPr>
          <p:nvPr>
            <p:ph idx="1"/>
            <p:custDataLst>
              <p:tags r:id="rId2"/>
            </p:custDataLst>
          </p:nvPr>
        </p:nvSpPr>
        <p:spPr>
          <a:xfrm>
            <a:off x="457200" y="1981200"/>
            <a:ext cx="8229600" cy="4876800"/>
          </a:xfrm>
        </p:spPr>
        <p:txBody>
          <a:bodyPr>
            <a:normAutofit fontScale="77500" lnSpcReduction="20000"/>
          </a:bodyPr>
          <a:lstStyle/>
          <a:p>
            <a:r>
              <a:rPr lang="en-US" dirty="0" smtClean="0"/>
              <a:t>Current Meter (High Flows)</a:t>
            </a:r>
          </a:p>
          <a:p>
            <a:pPr lvl="1"/>
            <a:r>
              <a:rPr lang="en-US" dirty="0" smtClean="0"/>
              <a:t>Velocity Range 0.25 to 7 m/s</a:t>
            </a:r>
          </a:p>
          <a:p>
            <a:pPr lvl="1"/>
            <a:r>
              <a:rPr lang="en-US" dirty="0" smtClean="0"/>
              <a:t>Stainless steel bucket wheel frame</a:t>
            </a:r>
          </a:p>
          <a:p>
            <a:pPr lvl="1"/>
            <a:r>
              <a:rPr lang="en-US" dirty="0" smtClean="0"/>
              <a:t>1 pulse per bucket revolution</a:t>
            </a:r>
          </a:p>
          <a:p>
            <a:pPr lvl="1"/>
            <a:r>
              <a:rPr lang="en-US" dirty="0" smtClean="0"/>
              <a:t>Pulse output compatible with automatic counters such as the </a:t>
            </a:r>
            <a:r>
              <a:rPr lang="en-US" dirty="0" err="1" smtClean="0"/>
              <a:t>Aquacalc</a:t>
            </a:r>
            <a:r>
              <a:rPr lang="en-US" dirty="0" smtClean="0"/>
              <a:t> and/or </a:t>
            </a:r>
            <a:r>
              <a:rPr lang="en-US" dirty="0" err="1" smtClean="0"/>
              <a:t>Hydromate</a:t>
            </a:r>
            <a:r>
              <a:rPr lang="en-US" dirty="0" smtClean="0"/>
              <a:t> digital flow computers</a:t>
            </a:r>
          </a:p>
          <a:p>
            <a:pPr lvl="1"/>
            <a:r>
              <a:rPr lang="en-US" dirty="0" smtClean="0"/>
              <a:t>Suitable for use in water depths of ≥ 18 inches of depth</a:t>
            </a:r>
          </a:p>
          <a:p>
            <a:pPr lvl="1"/>
            <a:r>
              <a:rPr lang="en-US" dirty="0" smtClean="0"/>
              <a:t>Overall accuracy ± 2% of the measured velocity</a:t>
            </a:r>
          </a:p>
          <a:p>
            <a:pPr lvl="1"/>
            <a:r>
              <a:rPr lang="en-US" dirty="0" smtClean="0"/>
              <a:t>All equipment required to make the full range of measurements, including sounding weights (up to 135 Kg), bridge crane, boat, taglines, wading rod</a:t>
            </a:r>
          </a:p>
          <a:p>
            <a:r>
              <a:rPr lang="en-US" dirty="0" smtClean="0"/>
              <a:t>Current Meter (Low Flows)</a:t>
            </a:r>
          </a:p>
          <a:p>
            <a:pPr lvl="1"/>
            <a:r>
              <a:rPr lang="en-US" dirty="0" smtClean="0"/>
              <a:t>Velocity Range 0.05 to 1.5 m/s</a:t>
            </a:r>
          </a:p>
          <a:p>
            <a:pPr lvl="1"/>
            <a:r>
              <a:rPr lang="en-US" dirty="0" smtClean="0"/>
              <a:t>Stainless steel bucket wheel frame</a:t>
            </a:r>
          </a:p>
          <a:p>
            <a:pPr lvl="1"/>
            <a:r>
              <a:rPr lang="en-US" dirty="0" smtClean="0"/>
              <a:t>1 pulse per bucket revolution</a:t>
            </a:r>
          </a:p>
          <a:p>
            <a:pPr lvl="1"/>
            <a:r>
              <a:rPr lang="en-US" dirty="0" smtClean="0"/>
              <a:t>Pulse output compatible with automatic counters such as the </a:t>
            </a:r>
            <a:r>
              <a:rPr lang="en-US" dirty="0" err="1" smtClean="0"/>
              <a:t>AquaCalc</a:t>
            </a:r>
            <a:r>
              <a:rPr lang="en-US" dirty="0" smtClean="0"/>
              <a:t> and/or </a:t>
            </a:r>
            <a:r>
              <a:rPr lang="en-US" dirty="0" err="1" smtClean="0"/>
              <a:t>Hydromate</a:t>
            </a:r>
            <a:r>
              <a:rPr lang="en-US" dirty="0" smtClean="0"/>
              <a:t> digital flow computers</a:t>
            </a:r>
          </a:p>
          <a:p>
            <a:pPr lvl="1"/>
            <a:r>
              <a:rPr lang="en-US" dirty="0" smtClean="0"/>
              <a:t>Suitable for use in water ≥ 5 inches of depth</a:t>
            </a:r>
          </a:p>
          <a:p>
            <a:pPr lvl="1"/>
            <a:r>
              <a:rPr lang="en-US" dirty="0" smtClean="0"/>
              <a:t>Overall accuracy ± 2% of measured velocity</a:t>
            </a:r>
          </a:p>
          <a:p>
            <a:pPr lvl="1"/>
            <a:r>
              <a:rPr lang="en-US" dirty="0" smtClean="0"/>
              <a:t>All accessories such as wading rods and associated assembly</a:t>
            </a:r>
          </a:p>
          <a:p>
            <a:pPr lvl="1"/>
            <a:endParaRPr lang="en-US" dirty="0"/>
          </a:p>
        </p:txBody>
      </p:sp>
    </p:spTree>
    <p:extLst>
      <p:ext uri="{BB962C8B-B14F-4D97-AF65-F5344CB8AC3E}">
        <p14:creationId xmlns:p14="http://schemas.microsoft.com/office/powerpoint/2010/main" val="3057545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en-US" sz="4400" dirty="0" smtClean="0"/>
              <a:t>Automatic Cable Way</a:t>
            </a:r>
            <a:endParaRPr lang="en-US" sz="4400" dirty="0"/>
          </a:p>
        </p:txBody>
      </p:sp>
      <p:sp>
        <p:nvSpPr>
          <p:cNvPr id="3" name="Content Placeholder 2"/>
          <p:cNvSpPr>
            <a:spLocks noGrp="1"/>
          </p:cNvSpPr>
          <p:nvPr>
            <p:ph idx="1"/>
            <p:custDataLst>
              <p:tags r:id="rId2"/>
            </p:custDataLst>
          </p:nvPr>
        </p:nvSpPr>
        <p:spPr/>
        <p:txBody>
          <a:bodyPr>
            <a:normAutofit fontScale="70000" lnSpcReduction="20000"/>
          </a:bodyPr>
          <a:lstStyle/>
          <a:p>
            <a:r>
              <a:rPr lang="en-US" dirty="0" smtClean="0"/>
              <a:t>Shared System</a:t>
            </a:r>
          </a:p>
          <a:p>
            <a:pPr lvl="1"/>
            <a:r>
              <a:rPr lang="en-US" dirty="0" smtClean="0"/>
              <a:t>The system shall allow the current meter or ADCP to traverse the stream at user selected distances and user selected depths ( in the case of a current meter)</a:t>
            </a:r>
          </a:p>
          <a:p>
            <a:pPr lvl="1"/>
            <a:r>
              <a:rPr lang="en-US" dirty="0" smtClean="0"/>
              <a:t>Digital distances and depths shall be automatically recorded with stream discharge computer in the field</a:t>
            </a:r>
          </a:p>
          <a:p>
            <a:r>
              <a:rPr lang="en-US" dirty="0" smtClean="0"/>
              <a:t>Distance Measured</a:t>
            </a:r>
          </a:p>
          <a:p>
            <a:pPr lvl="1"/>
            <a:r>
              <a:rPr lang="en-US" dirty="0" smtClean="0"/>
              <a:t>Horizontal distance and vertical depth shall be measured and recorded within or equal to 0.1m</a:t>
            </a:r>
          </a:p>
          <a:p>
            <a:r>
              <a:rPr lang="en-US" dirty="0" smtClean="0"/>
              <a:t>Remote Control</a:t>
            </a:r>
          </a:p>
          <a:p>
            <a:pPr lvl="1"/>
            <a:r>
              <a:rPr lang="en-US" dirty="0" smtClean="0"/>
              <a:t>The remote control shall allow for control up to 500m in range from the bank operated discharge point</a:t>
            </a:r>
          </a:p>
          <a:p>
            <a:pPr lvl="1"/>
            <a:r>
              <a:rPr lang="en-US" dirty="0" smtClean="0"/>
              <a:t>Limit switches or other safety precaution shall be included to prevent damage to the hoist or horizontal traversing mechanisms</a:t>
            </a:r>
          </a:p>
          <a:p>
            <a:pPr lvl="1"/>
            <a:r>
              <a:rPr lang="en-US" dirty="0" smtClean="0"/>
              <a:t>Motors shall be protected with electrical fuses to prevent motor overload. The fuses must be standard and available in India</a:t>
            </a:r>
          </a:p>
          <a:p>
            <a:pPr lvl="1"/>
            <a:r>
              <a:rPr lang="en-US" dirty="0" smtClean="0"/>
              <a:t>The Power source for the remote control device shall be by common batteries, such as C, D, AA, AAA, etc.</a:t>
            </a:r>
          </a:p>
          <a:p>
            <a:pPr lvl="1"/>
            <a:r>
              <a:rPr lang="en-US" dirty="0" smtClean="0"/>
              <a:t>If radio frequency is used for remote control, the radio shall comply with the regulation for wireless devices in India</a:t>
            </a:r>
          </a:p>
          <a:p>
            <a:r>
              <a:rPr lang="en-US" dirty="0" smtClean="0"/>
              <a:t>Hoist</a:t>
            </a:r>
          </a:p>
          <a:p>
            <a:pPr lvl="1"/>
            <a:r>
              <a:rPr lang="en-US" dirty="0" smtClean="0"/>
              <a:t>Hoisting mechanism used to move discharge devices into the water shall be capable of using the 135kg weight, and all associated equipment used for making the discharge measurement</a:t>
            </a:r>
            <a:endParaRPr lang="en-US" dirty="0"/>
          </a:p>
        </p:txBody>
      </p:sp>
    </p:spTree>
    <p:extLst>
      <p:ext uri="{BB962C8B-B14F-4D97-AF65-F5344CB8AC3E}">
        <p14:creationId xmlns:p14="http://schemas.microsoft.com/office/powerpoint/2010/main" val="3464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1097280"/>
            <a:ext cx="8229600" cy="4389120"/>
          </a:xfrm>
        </p:spPr>
        <p:txBody>
          <a:bodyPr/>
          <a:lstStyle/>
          <a:p>
            <a:pPr marL="0" indent="0" algn="ctr">
              <a:buNone/>
            </a:pPr>
            <a:endParaRPr lang="en-US" dirty="0" smtClean="0">
              <a:solidFill>
                <a:schemeClr val="tx2"/>
              </a:solidFill>
            </a:endParaRPr>
          </a:p>
          <a:p>
            <a:pPr marL="0" indent="0" algn="ctr">
              <a:buNone/>
            </a:pPr>
            <a:endParaRPr lang="en-US" dirty="0">
              <a:solidFill>
                <a:schemeClr val="tx2"/>
              </a:solidFill>
            </a:endParaRPr>
          </a:p>
          <a:p>
            <a:pPr marL="0" indent="0" algn="ctr">
              <a:buNone/>
            </a:pPr>
            <a:endParaRPr lang="en-US" dirty="0" smtClean="0">
              <a:solidFill>
                <a:schemeClr val="tx2"/>
              </a:solidFill>
            </a:endParaRPr>
          </a:p>
          <a:p>
            <a:pPr marL="0" indent="0" algn="ctr">
              <a:buNone/>
            </a:pPr>
            <a:r>
              <a:rPr lang="en-US" dirty="0" smtClean="0">
                <a:solidFill>
                  <a:schemeClr val="tx2"/>
                </a:solidFill>
              </a:rPr>
              <a:t>Examples </a:t>
            </a:r>
            <a:r>
              <a:rPr lang="en-US" dirty="0">
                <a:solidFill>
                  <a:schemeClr val="tx2"/>
                </a:solidFill>
              </a:rPr>
              <a:t>that refer to products are intended for illustrative purposes only, and do not imply an endorsement or recommendation of any particular product</a:t>
            </a:r>
          </a:p>
          <a:p>
            <a:pPr algn="ctr"/>
            <a:endParaRPr lang="en-US" dirty="0">
              <a:solidFill>
                <a:schemeClr val="tx2"/>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6112617"/>
      </p:ext>
    </p:extLst>
  </p:cSld>
  <p:clrMapOvr>
    <a:masterClrMapping/>
  </p:clrMapOvr>
  <mc:AlternateContent xmlns:mc="http://schemas.openxmlformats.org/markup-compatibility/2006">
    <mc:Choice xmlns:p14="http://schemas.microsoft.com/office/powerpoint/2010/main" Requires="p14">
      <p:transition spd="slow" p14:dur="2000" advTm="14889"/>
    </mc:Choice>
    <mc:Fallback>
      <p:transition spd="slow" advTm="14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8600" y="381000"/>
            <a:ext cx="8839200" cy="1143000"/>
          </a:xfrm>
        </p:spPr>
        <p:txBody>
          <a:bodyPr>
            <a:normAutofit fontScale="90000"/>
          </a:bodyPr>
          <a:lstStyle/>
          <a:p>
            <a:r>
              <a:rPr lang="en-US" sz="4400" dirty="0" smtClean="0"/>
              <a:t>Ground Water- Submersible Pressure Transducer</a:t>
            </a:r>
            <a:endParaRPr lang="en-US" sz="4400" dirty="0"/>
          </a:p>
        </p:txBody>
      </p:sp>
      <p:sp>
        <p:nvSpPr>
          <p:cNvPr id="3" name="Content Placeholder 2"/>
          <p:cNvSpPr>
            <a:spLocks noGrp="1"/>
          </p:cNvSpPr>
          <p:nvPr>
            <p:ph idx="1"/>
            <p:custDataLst>
              <p:tags r:id="rId2"/>
            </p:custDataLst>
          </p:nvPr>
        </p:nvSpPr>
        <p:spPr/>
        <p:txBody>
          <a:bodyPr>
            <a:normAutofit fontScale="85000" lnSpcReduction="20000"/>
          </a:bodyPr>
          <a:lstStyle/>
          <a:p>
            <a:r>
              <a:rPr lang="en-US" dirty="0" smtClean="0"/>
              <a:t>Water Level</a:t>
            </a:r>
          </a:p>
          <a:p>
            <a:pPr lvl="1"/>
            <a:r>
              <a:rPr lang="en-US" dirty="0" smtClean="0"/>
              <a:t>Range: 0-3m (The upper range to be confirmed with purchaser)</a:t>
            </a:r>
          </a:p>
          <a:p>
            <a:pPr lvl="1"/>
            <a:r>
              <a:rPr lang="en-US" dirty="0" smtClean="0"/>
              <a:t>Accuracy: +/- 2mm</a:t>
            </a:r>
          </a:p>
          <a:p>
            <a:pPr lvl="1"/>
            <a:r>
              <a:rPr lang="en-US" dirty="0" smtClean="0"/>
              <a:t>Resolution: 1mm</a:t>
            </a:r>
          </a:p>
          <a:p>
            <a:pPr lvl="1"/>
            <a:r>
              <a:rPr lang="en-US" dirty="0" smtClean="0"/>
              <a:t>Precision: +/- 1 mm/year</a:t>
            </a:r>
          </a:p>
          <a:p>
            <a:r>
              <a:rPr lang="en-US" dirty="0" smtClean="0"/>
              <a:t>Temperature</a:t>
            </a:r>
          </a:p>
          <a:p>
            <a:pPr lvl="1"/>
            <a:r>
              <a:rPr lang="en-US" dirty="0" smtClean="0"/>
              <a:t>Range: 0-40C</a:t>
            </a:r>
          </a:p>
          <a:p>
            <a:pPr lvl="1"/>
            <a:r>
              <a:rPr lang="en-US" dirty="0" smtClean="0"/>
              <a:t>Accuracy: +/- 0.5C</a:t>
            </a:r>
          </a:p>
          <a:p>
            <a:pPr lvl="1"/>
            <a:r>
              <a:rPr lang="en-US" dirty="0" smtClean="0"/>
              <a:t>Resolution: 0.1C</a:t>
            </a:r>
          </a:p>
          <a:p>
            <a:pPr lvl="1"/>
            <a:r>
              <a:rPr lang="en-US" dirty="0" smtClean="0"/>
              <a:t>Precision: +/- 0.5C</a:t>
            </a:r>
          </a:p>
          <a:p>
            <a:r>
              <a:rPr lang="en-US" dirty="0" smtClean="0"/>
              <a:t>Calibration certificate </a:t>
            </a:r>
            <a:r>
              <a:rPr lang="en-US" dirty="0"/>
              <a:t>required. </a:t>
            </a:r>
            <a:r>
              <a:rPr lang="en-US" dirty="0" smtClean="0"/>
              <a:t>Future </a:t>
            </a:r>
            <a:r>
              <a:rPr lang="en-US" dirty="0"/>
              <a:t>recalibration (if needed) </a:t>
            </a:r>
            <a:r>
              <a:rPr lang="en-US" dirty="0" smtClean="0"/>
              <a:t>must be performed in India.  This must be certified by bidder.  </a:t>
            </a:r>
          </a:p>
          <a:p>
            <a:r>
              <a:rPr lang="en-US" dirty="0" smtClean="0"/>
              <a:t>Internal Data Logger</a:t>
            </a:r>
          </a:p>
          <a:p>
            <a:r>
              <a:rPr lang="en-US" dirty="0" smtClean="0"/>
              <a:t>Data Communication</a:t>
            </a:r>
          </a:p>
          <a:p>
            <a:r>
              <a:rPr lang="en-US" dirty="0"/>
              <a:t>Accessories: </a:t>
            </a:r>
          </a:p>
          <a:p>
            <a:pPr lvl="1"/>
            <a:r>
              <a:rPr lang="en-US" dirty="0"/>
              <a:t>All sensor mounting supports and conduit as needed</a:t>
            </a:r>
          </a:p>
          <a:p>
            <a:pPr lvl="1"/>
            <a:r>
              <a:rPr lang="en-US" dirty="0"/>
              <a:t>Necessary cable lengths (10m minimum)</a:t>
            </a:r>
          </a:p>
          <a:p>
            <a:pPr marL="0" indent="0">
              <a:buNone/>
            </a:pPr>
            <a:endParaRPr lang="en-US" dirty="0"/>
          </a:p>
        </p:txBody>
      </p:sp>
    </p:spTree>
    <p:extLst>
      <p:ext uri="{BB962C8B-B14F-4D97-AF65-F5344CB8AC3E}">
        <p14:creationId xmlns:p14="http://schemas.microsoft.com/office/powerpoint/2010/main" val="3904026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Full Climate Stations</a:t>
            </a:r>
            <a:endParaRPr lang="en-US" dirty="0"/>
          </a:p>
        </p:txBody>
      </p:sp>
      <p:sp>
        <p:nvSpPr>
          <p:cNvPr id="3" name="Content Placeholder 2"/>
          <p:cNvSpPr>
            <a:spLocks noGrp="1"/>
          </p:cNvSpPr>
          <p:nvPr>
            <p:ph idx="1"/>
            <p:custDataLst>
              <p:tags r:id="rId2"/>
            </p:custDataLst>
          </p:nvPr>
        </p:nvSpPr>
        <p:spPr/>
        <p:txBody>
          <a:bodyPr/>
          <a:lstStyle/>
          <a:p>
            <a:r>
              <a:rPr lang="en-US" dirty="0" smtClean="0"/>
              <a:t>Temperature</a:t>
            </a:r>
          </a:p>
          <a:p>
            <a:r>
              <a:rPr lang="en-US" dirty="0" smtClean="0"/>
              <a:t>Relative Humidity</a:t>
            </a:r>
          </a:p>
          <a:p>
            <a:r>
              <a:rPr lang="en-US" dirty="0" smtClean="0"/>
              <a:t>Wind Speed/Wind Direction</a:t>
            </a:r>
          </a:p>
          <a:p>
            <a:r>
              <a:rPr lang="en-US" dirty="0" smtClean="0"/>
              <a:t>Precipitation</a:t>
            </a:r>
          </a:p>
          <a:p>
            <a:r>
              <a:rPr lang="en-US" dirty="0" smtClean="0"/>
              <a:t>Atmospheric Pressure</a:t>
            </a:r>
          </a:p>
          <a:p>
            <a:r>
              <a:rPr lang="en-US" dirty="0" smtClean="0"/>
              <a:t>Solar Radiation</a:t>
            </a:r>
          </a:p>
          <a:p>
            <a:r>
              <a:rPr lang="en-US" dirty="0" smtClean="0"/>
              <a:t>Evaporation</a:t>
            </a:r>
            <a:endParaRPr lang="en-US" dirty="0"/>
          </a:p>
        </p:txBody>
      </p:sp>
    </p:spTree>
    <p:extLst>
      <p:ext uri="{BB962C8B-B14F-4D97-AF65-F5344CB8AC3E}">
        <p14:creationId xmlns:p14="http://schemas.microsoft.com/office/powerpoint/2010/main" val="12607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Temperature</a:t>
            </a:r>
            <a:endParaRPr lang="en-US" dirty="0"/>
          </a:p>
        </p:txBody>
      </p:sp>
      <p:sp>
        <p:nvSpPr>
          <p:cNvPr id="7" name="Content Placeholder 4"/>
          <p:cNvSpPr>
            <a:spLocks noGrp="1"/>
          </p:cNvSpPr>
          <p:nvPr>
            <p:ph idx="1"/>
            <p:custDataLst>
              <p:tags r:id="rId2"/>
            </p:custDataLst>
          </p:nvPr>
        </p:nvSpPr>
        <p:spPr>
          <a:xfrm>
            <a:off x="457200" y="1600200"/>
            <a:ext cx="8229600" cy="4876800"/>
          </a:xfrm>
        </p:spPr>
        <p:txBody>
          <a:bodyPr>
            <a:normAutofit/>
          </a:bodyPr>
          <a:lstStyle/>
          <a:p>
            <a:r>
              <a:rPr lang="en-US" dirty="0" smtClean="0"/>
              <a:t>Range: -40C to +60C</a:t>
            </a:r>
          </a:p>
          <a:p>
            <a:r>
              <a:rPr lang="en-US" dirty="0" smtClean="0"/>
              <a:t>Accuracy: 0.3C or better</a:t>
            </a:r>
          </a:p>
          <a:p>
            <a:r>
              <a:rPr lang="en-US" dirty="0" smtClean="0"/>
              <a:t>Resolution: 0.1C</a:t>
            </a:r>
          </a:p>
          <a:p>
            <a:r>
              <a:rPr lang="en-US" dirty="0"/>
              <a:t>Calibration certificate required. Future recalibration (if needed) must be performed in India.  This must be certified by bidder. </a:t>
            </a:r>
            <a:endParaRPr lang="en-US" dirty="0" smtClean="0"/>
          </a:p>
          <a:p>
            <a:r>
              <a:rPr lang="en-US" dirty="0" smtClean="0"/>
              <a:t>All </a:t>
            </a:r>
            <a:r>
              <a:rPr lang="en-US" dirty="0"/>
              <a:t>sensor mounting supports and conduit as needed</a:t>
            </a:r>
          </a:p>
          <a:p>
            <a:r>
              <a:rPr lang="en-GB" dirty="0" smtClean="0"/>
              <a:t>Cable length 10m Minimum</a:t>
            </a:r>
            <a:endParaRPr lang="en-US" dirty="0"/>
          </a:p>
          <a:p>
            <a:endParaRPr lang="en-US" dirty="0"/>
          </a:p>
          <a:p>
            <a:pPr marL="0" indent="0">
              <a:buNone/>
            </a:pPr>
            <a:r>
              <a:rPr lang="en-US" dirty="0"/>
              <a:t>If temperature and humidity are required at a station, then these sensor </a:t>
            </a:r>
            <a:r>
              <a:rPr lang="en-US" dirty="0" smtClean="0"/>
              <a:t>will be combined into a single sensor.</a:t>
            </a:r>
            <a:endParaRPr lang="en-US" dirty="0"/>
          </a:p>
          <a:p>
            <a:pPr marL="0" indent="0">
              <a:buNone/>
            </a:pPr>
            <a:endParaRPr lang="en-US" dirty="0"/>
          </a:p>
        </p:txBody>
      </p:sp>
    </p:spTree>
    <p:extLst>
      <p:ext uri="{BB962C8B-B14F-4D97-AF65-F5344CB8AC3E}">
        <p14:creationId xmlns:p14="http://schemas.microsoft.com/office/powerpoint/2010/main" val="175062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Relative Humidity</a:t>
            </a:r>
            <a:endParaRPr lang="en-US" dirty="0"/>
          </a:p>
        </p:txBody>
      </p:sp>
      <p:sp>
        <p:nvSpPr>
          <p:cNvPr id="5" name="Content Placeholder 4"/>
          <p:cNvSpPr>
            <a:spLocks noGrp="1"/>
          </p:cNvSpPr>
          <p:nvPr>
            <p:ph idx="1"/>
            <p:custDataLst>
              <p:tags r:id="rId2"/>
            </p:custDataLst>
          </p:nvPr>
        </p:nvSpPr>
        <p:spPr>
          <a:xfrm>
            <a:off x="457200" y="1600200"/>
            <a:ext cx="8229600" cy="4876800"/>
          </a:xfrm>
        </p:spPr>
        <p:txBody>
          <a:bodyPr>
            <a:normAutofit lnSpcReduction="10000"/>
          </a:bodyPr>
          <a:lstStyle/>
          <a:p>
            <a:r>
              <a:rPr lang="en-US" dirty="0" smtClean="0"/>
              <a:t>Range: 5% to 100% RH</a:t>
            </a:r>
          </a:p>
          <a:p>
            <a:r>
              <a:rPr lang="en-US" dirty="0" smtClean="0"/>
              <a:t>Accuracy: +/-3% or better</a:t>
            </a:r>
          </a:p>
          <a:p>
            <a:r>
              <a:rPr lang="en-US" dirty="0" smtClean="0"/>
              <a:t>Resolution: </a:t>
            </a:r>
            <a:r>
              <a:rPr lang="en-US" dirty="0"/>
              <a:t>1</a:t>
            </a:r>
            <a:r>
              <a:rPr lang="en-US" dirty="0" smtClean="0"/>
              <a:t>%</a:t>
            </a:r>
          </a:p>
          <a:p>
            <a:r>
              <a:rPr lang="en-US" dirty="0"/>
              <a:t>Calibration certificate required. Future recalibration (if needed) must be performed in India.  This must be certified by bidder. </a:t>
            </a:r>
            <a:endParaRPr lang="en-US" dirty="0" smtClean="0"/>
          </a:p>
          <a:p>
            <a:r>
              <a:rPr lang="en-US" dirty="0" smtClean="0"/>
              <a:t>Accessories: </a:t>
            </a:r>
          </a:p>
          <a:p>
            <a:pPr lvl="1"/>
            <a:r>
              <a:rPr lang="en-US" dirty="0" smtClean="0"/>
              <a:t>All </a:t>
            </a:r>
            <a:r>
              <a:rPr lang="en-US" dirty="0"/>
              <a:t>sensor mounting supports and conduit as </a:t>
            </a:r>
            <a:r>
              <a:rPr lang="en-US" dirty="0" smtClean="0"/>
              <a:t>needed</a:t>
            </a:r>
          </a:p>
          <a:p>
            <a:pPr lvl="1"/>
            <a:r>
              <a:rPr lang="en-US" dirty="0" smtClean="0"/>
              <a:t>Cable Length 10m minimum</a:t>
            </a:r>
            <a:endParaRPr lang="en-US" dirty="0"/>
          </a:p>
          <a:p>
            <a:endParaRPr lang="en-US" dirty="0"/>
          </a:p>
          <a:p>
            <a:pPr marL="0" indent="0">
              <a:buNone/>
            </a:pPr>
            <a:r>
              <a:rPr lang="en-US" dirty="0" smtClean="0"/>
              <a:t>If temperature and humidity are required at a station, then these sensor will be combined into a single sensor.</a:t>
            </a:r>
            <a:endParaRPr lang="en-US" dirty="0"/>
          </a:p>
        </p:txBody>
      </p:sp>
    </p:spTree>
    <p:extLst>
      <p:ext uri="{BB962C8B-B14F-4D97-AF65-F5344CB8AC3E}">
        <p14:creationId xmlns:p14="http://schemas.microsoft.com/office/powerpoint/2010/main" val="282529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Wind Speed/ Wind Direction</a:t>
            </a:r>
            <a:endParaRPr lang="en-US" dirty="0"/>
          </a:p>
        </p:txBody>
      </p:sp>
      <p:sp>
        <p:nvSpPr>
          <p:cNvPr id="5" name="Content Placeholder 4"/>
          <p:cNvSpPr>
            <a:spLocks noGrp="1"/>
          </p:cNvSpPr>
          <p:nvPr>
            <p:ph idx="1"/>
            <p:custDataLst>
              <p:tags r:id="rId2"/>
            </p:custDataLst>
          </p:nvPr>
        </p:nvSpPr>
        <p:spPr>
          <a:xfrm>
            <a:off x="457200" y="1600200"/>
            <a:ext cx="8229600" cy="4876800"/>
          </a:xfrm>
        </p:spPr>
        <p:txBody>
          <a:bodyPr/>
          <a:lstStyle/>
          <a:p>
            <a:r>
              <a:rPr lang="en-US" dirty="0" smtClean="0"/>
              <a:t>Ultrasonic</a:t>
            </a:r>
          </a:p>
          <a:p>
            <a:pPr lvl="1"/>
            <a:r>
              <a:rPr lang="en-US" dirty="0" smtClean="0"/>
              <a:t>Range: 0-65m/s for speed, 0-360 degrees for direction</a:t>
            </a:r>
          </a:p>
          <a:p>
            <a:pPr lvl="1"/>
            <a:r>
              <a:rPr lang="en-US" dirty="0" smtClean="0"/>
              <a:t>Accuracy: The greater of 0.2m/s or 3% of reading for wind speed, +/- 2 degrees for direction</a:t>
            </a:r>
          </a:p>
          <a:p>
            <a:pPr lvl="1"/>
            <a:r>
              <a:rPr lang="en-US" dirty="0" smtClean="0"/>
              <a:t>Resolution: .1m/s speed, 1 degree for direction</a:t>
            </a:r>
          </a:p>
          <a:p>
            <a:pPr lvl="1"/>
            <a:r>
              <a:rPr lang="en-US" dirty="0"/>
              <a:t>Calibration certificate required. Future recalibration (if needed) must be performed in India.  This must be certified by </a:t>
            </a:r>
            <a:r>
              <a:rPr lang="en-US" dirty="0" smtClean="0"/>
              <a:t>bidder.</a:t>
            </a:r>
          </a:p>
          <a:p>
            <a:r>
              <a:rPr lang="en-US" dirty="0" smtClean="0"/>
              <a:t>Accessories</a:t>
            </a:r>
            <a:endParaRPr lang="en-US" dirty="0"/>
          </a:p>
          <a:p>
            <a:pPr lvl="1"/>
            <a:r>
              <a:rPr lang="en-US" dirty="0"/>
              <a:t>All sensor mounting supports and conduit as needed</a:t>
            </a:r>
          </a:p>
          <a:p>
            <a:pPr lvl="1"/>
            <a:r>
              <a:rPr lang="en-US" dirty="0" smtClean="0"/>
              <a:t>Cable Length 10m Minimum</a:t>
            </a:r>
            <a:endParaRPr lang="en-US" dirty="0"/>
          </a:p>
          <a:p>
            <a:pPr lvl="1"/>
            <a:endParaRPr lang="en-US" dirty="0"/>
          </a:p>
        </p:txBody>
      </p:sp>
    </p:spTree>
    <p:extLst>
      <p:ext uri="{BB962C8B-B14F-4D97-AF65-F5344CB8AC3E}">
        <p14:creationId xmlns:p14="http://schemas.microsoft.com/office/powerpoint/2010/main" val="407373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76200"/>
            <a:ext cx="5638800" cy="1143000"/>
          </a:xfrm>
        </p:spPr>
        <p:txBody>
          <a:bodyPr>
            <a:normAutofit fontScale="90000"/>
          </a:bodyPr>
          <a:lstStyle/>
          <a:p>
            <a:r>
              <a:rPr lang="en-US" dirty="0" smtClean="0"/>
              <a:t/>
            </a:r>
            <a:br>
              <a:rPr lang="en-US" dirty="0" smtClean="0"/>
            </a:br>
            <a:r>
              <a:rPr lang="en-US" dirty="0" smtClean="0"/>
              <a:t>Rainfall – Tipping Bucket</a:t>
            </a:r>
            <a:endParaRPr lang="en-US" dirty="0"/>
          </a:p>
        </p:txBody>
      </p:sp>
      <p:sp>
        <p:nvSpPr>
          <p:cNvPr id="3" name="Content Placeholder 2"/>
          <p:cNvSpPr>
            <a:spLocks noGrp="1"/>
          </p:cNvSpPr>
          <p:nvPr>
            <p:ph idx="1"/>
            <p:custDataLst>
              <p:tags r:id="rId2"/>
            </p:custDataLst>
          </p:nvPr>
        </p:nvSpPr>
        <p:spPr>
          <a:xfrm>
            <a:off x="457200" y="1600200"/>
            <a:ext cx="8229600" cy="5257800"/>
          </a:xfrm>
        </p:spPr>
        <p:txBody>
          <a:bodyPr>
            <a:normAutofit fontScale="92500" lnSpcReduction="10000"/>
          </a:bodyPr>
          <a:lstStyle/>
          <a:p>
            <a:r>
              <a:rPr lang="en-US" dirty="0" smtClean="0"/>
              <a:t>Intensity: 0-500mm/hr</a:t>
            </a:r>
          </a:p>
          <a:p>
            <a:r>
              <a:rPr lang="en-US" dirty="0" smtClean="0"/>
              <a:t>Accuracy: 2% of reading for total precipitation (over 24 hours)</a:t>
            </a:r>
          </a:p>
          <a:p>
            <a:r>
              <a:rPr lang="en-US" dirty="0" smtClean="0"/>
              <a:t>Resolution: 1mm or less</a:t>
            </a:r>
          </a:p>
          <a:p>
            <a:r>
              <a:rPr lang="en-US" dirty="0" smtClean="0"/>
              <a:t>Siphon System or software to eliminate the under/over measurement of rainfall due to varying rainfall intensities</a:t>
            </a:r>
          </a:p>
          <a:p>
            <a:r>
              <a:rPr lang="en-US" dirty="0" smtClean="0"/>
              <a:t>Insect screens on all openings</a:t>
            </a:r>
          </a:p>
          <a:p>
            <a:r>
              <a:rPr lang="en-US" dirty="0" smtClean="0"/>
              <a:t>Contact system using dual reed switches with </a:t>
            </a:r>
            <a:r>
              <a:rPr lang="en-US" dirty="0" err="1" smtClean="0"/>
              <a:t>varistor</a:t>
            </a:r>
            <a:r>
              <a:rPr lang="en-US" dirty="0" smtClean="0"/>
              <a:t> protection</a:t>
            </a:r>
          </a:p>
          <a:p>
            <a:r>
              <a:rPr lang="en-US" dirty="0" smtClean="0"/>
              <a:t>Bucket composition to be stainless steel, or ceramic coated to prevent bucket degradation</a:t>
            </a:r>
          </a:p>
          <a:p>
            <a:r>
              <a:rPr lang="en-US" dirty="0" smtClean="0"/>
              <a:t>Ability to service and calibrate rain gauge without removing gauge or otherwise re-leveling unit </a:t>
            </a:r>
          </a:p>
          <a:p>
            <a:r>
              <a:rPr lang="en-US" dirty="0" smtClean="0"/>
              <a:t>Cable length 10m Minimum</a:t>
            </a:r>
          </a:p>
          <a:p>
            <a:pPr marL="182880" lvl="1"/>
            <a:r>
              <a:rPr lang="en-US" sz="2400" dirty="0"/>
              <a:t>Calibration: Certificate required and calibration must be performed within India for future </a:t>
            </a:r>
            <a:r>
              <a:rPr lang="en-US" sz="2400" dirty="0" smtClean="0"/>
              <a:t>recalibration</a:t>
            </a:r>
          </a:p>
          <a:p>
            <a:pPr lvl="1"/>
            <a:endParaRPr lang="en-US" dirty="0" smtClean="0"/>
          </a:p>
          <a:p>
            <a:pPr marL="274320" lvl="1" indent="0">
              <a:buNone/>
            </a:pPr>
            <a:endParaRPr lang="en-US" dirty="0"/>
          </a:p>
        </p:txBody>
      </p:sp>
    </p:spTree>
    <p:extLst>
      <p:ext uri="{BB962C8B-B14F-4D97-AF65-F5344CB8AC3E}">
        <p14:creationId xmlns:p14="http://schemas.microsoft.com/office/powerpoint/2010/main" val="6539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Atmospheric Pressure</a:t>
            </a:r>
            <a:endParaRPr lang="en-US" dirty="0"/>
          </a:p>
        </p:txBody>
      </p:sp>
      <p:sp>
        <p:nvSpPr>
          <p:cNvPr id="5" name="Content Placeholder 4"/>
          <p:cNvSpPr>
            <a:spLocks noGrp="1"/>
          </p:cNvSpPr>
          <p:nvPr>
            <p:ph idx="1"/>
            <p:custDataLst>
              <p:tags r:id="rId2"/>
            </p:custDataLst>
          </p:nvPr>
        </p:nvSpPr>
        <p:spPr/>
        <p:txBody>
          <a:bodyPr/>
          <a:lstStyle/>
          <a:p>
            <a:r>
              <a:rPr lang="en-US" dirty="0" smtClean="0"/>
              <a:t>Range: 800 to 1100hPa or as determined by the station elevation</a:t>
            </a:r>
          </a:p>
          <a:p>
            <a:r>
              <a:rPr lang="en-US" dirty="0" smtClean="0"/>
              <a:t>Accuracy: +/- 0.5mb</a:t>
            </a:r>
          </a:p>
          <a:p>
            <a:r>
              <a:rPr lang="en-US" dirty="0" smtClean="0"/>
              <a:t>Resolution: 1mb</a:t>
            </a:r>
          </a:p>
          <a:p>
            <a:pPr marL="182880" lvl="1"/>
            <a:r>
              <a:rPr lang="en-US" sz="2400" dirty="0"/>
              <a:t>Calibration: Certificate required and calibration must be performed within India for future recalibration (if needed</a:t>
            </a:r>
            <a:r>
              <a:rPr lang="en-US" sz="2400" dirty="0" smtClean="0"/>
              <a:t>)</a:t>
            </a:r>
          </a:p>
          <a:p>
            <a:r>
              <a:rPr lang="en-US" dirty="0"/>
              <a:t>Accessories: </a:t>
            </a:r>
          </a:p>
          <a:p>
            <a:pPr lvl="1"/>
            <a:r>
              <a:rPr lang="en-US" dirty="0"/>
              <a:t>All sensor mounting supports and conduit as needed</a:t>
            </a:r>
          </a:p>
          <a:p>
            <a:pPr lvl="1"/>
            <a:r>
              <a:rPr lang="en-US" dirty="0"/>
              <a:t>Cable Length 10m minimum</a:t>
            </a:r>
          </a:p>
          <a:p>
            <a:pPr marL="182880" lvl="1"/>
            <a:endParaRPr lang="en-US" sz="2400" dirty="0"/>
          </a:p>
          <a:p>
            <a:endParaRPr lang="en-US" dirty="0"/>
          </a:p>
        </p:txBody>
      </p:sp>
    </p:spTree>
    <p:extLst>
      <p:ext uri="{BB962C8B-B14F-4D97-AF65-F5344CB8AC3E}">
        <p14:creationId xmlns:p14="http://schemas.microsoft.com/office/powerpoint/2010/main" val="146486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Solar Radiation</a:t>
            </a:r>
            <a:endParaRPr lang="en-US" dirty="0"/>
          </a:p>
        </p:txBody>
      </p:sp>
      <p:sp>
        <p:nvSpPr>
          <p:cNvPr id="5" name="Content Placeholder 4"/>
          <p:cNvSpPr>
            <a:spLocks noGrp="1"/>
          </p:cNvSpPr>
          <p:nvPr>
            <p:ph idx="1"/>
            <p:custDataLst>
              <p:tags r:id="rId2"/>
            </p:custDataLst>
          </p:nvPr>
        </p:nvSpPr>
        <p:spPr/>
        <p:txBody>
          <a:bodyPr/>
          <a:lstStyle/>
          <a:p>
            <a:r>
              <a:rPr lang="en-US" dirty="0" smtClean="0"/>
              <a:t>Sensor: Pyranometer (CMP-11 or better)</a:t>
            </a:r>
          </a:p>
          <a:p>
            <a:r>
              <a:rPr lang="en-US" dirty="0" smtClean="0"/>
              <a:t>Spectral Range: 310-2,800nm</a:t>
            </a:r>
          </a:p>
          <a:p>
            <a:r>
              <a:rPr lang="en-US" dirty="0" smtClean="0"/>
              <a:t>Tilt Error: +/- 0.2% at 1,000 w/m2</a:t>
            </a:r>
          </a:p>
          <a:p>
            <a:r>
              <a:rPr lang="en-US" dirty="0" smtClean="0"/>
              <a:t>Temperature Sensitivity: +/- 1% (-10 to +40C)</a:t>
            </a:r>
          </a:p>
          <a:p>
            <a:pPr marL="182880" lvl="1"/>
            <a:r>
              <a:rPr lang="en-US" sz="2400" dirty="0"/>
              <a:t>Calibration: Certificate </a:t>
            </a:r>
            <a:r>
              <a:rPr lang="en-US" sz="2400" dirty="0" smtClean="0"/>
              <a:t>required</a:t>
            </a:r>
          </a:p>
          <a:p>
            <a:r>
              <a:rPr lang="en-US" dirty="0"/>
              <a:t>Accessories: </a:t>
            </a:r>
          </a:p>
          <a:p>
            <a:pPr lvl="1"/>
            <a:r>
              <a:rPr lang="en-US" dirty="0"/>
              <a:t>All sensor mounting supports and conduit as needed</a:t>
            </a:r>
          </a:p>
          <a:p>
            <a:pPr lvl="1"/>
            <a:r>
              <a:rPr lang="en-US" dirty="0"/>
              <a:t>Necessary cable lengths (10m minimum)</a:t>
            </a:r>
          </a:p>
          <a:p>
            <a:pPr marL="182880" lvl="1"/>
            <a:endParaRPr lang="en-US" dirty="0"/>
          </a:p>
        </p:txBody>
      </p:sp>
    </p:spTree>
    <p:extLst>
      <p:ext uri="{BB962C8B-B14F-4D97-AF65-F5344CB8AC3E}">
        <p14:creationId xmlns:p14="http://schemas.microsoft.com/office/powerpoint/2010/main" val="28987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Evaporation</a:t>
            </a:r>
            <a:endParaRPr lang="en-US" dirty="0"/>
          </a:p>
        </p:txBody>
      </p:sp>
      <p:sp>
        <p:nvSpPr>
          <p:cNvPr id="3" name="Content Placeholder 2"/>
          <p:cNvSpPr>
            <a:spLocks noGrp="1"/>
          </p:cNvSpPr>
          <p:nvPr>
            <p:ph idx="1"/>
            <p:custDataLst>
              <p:tags r:id="rId2"/>
            </p:custDataLst>
          </p:nvPr>
        </p:nvSpPr>
        <p:spPr/>
        <p:txBody>
          <a:bodyPr/>
          <a:lstStyle/>
          <a:p>
            <a:r>
              <a:rPr lang="en-US" dirty="0" smtClean="0"/>
              <a:t>Evaporation will be calculated using the modified Penman equation using the climate stations sensors.</a:t>
            </a:r>
          </a:p>
          <a:p>
            <a:r>
              <a:rPr lang="en-US" dirty="0" smtClean="0"/>
              <a:t>Calculation will be required to be made in the data logger, and recorded once per day at the Purchasers choosing.</a:t>
            </a:r>
            <a:endParaRPr lang="en-US" dirty="0"/>
          </a:p>
        </p:txBody>
      </p:sp>
    </p:spTree>
    <p:extLst>
      <p:ext uri="{BB962C8B-B14F-4D97-AF65-F5344CB8AC3E}">
        <p14:creationId xmlns:p14="http://schemas.microsoft.com/office/powerpoint/2010/main" val="972082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457200"/>
            <a:ext cx="8229600" cy="1143000"/>
          </a:xfrm>
        </p:spPr>
        <p:txBody>
          <a:bodyPr>
            <a:normAutofit fontScale="90000"/>
          </a:bodyPr>
          <a:lstStyle/>
          <a:p>
            <a:r>
              <a:rPr lang="en-US" sz="4400" dirty="0" smtClean="0"/>
              <a:t/>
            </a:r>
            <a:br>
              <a:rPr lang="en-US" sz="4400" dirty="0" smtClean="0"/>
            </a:br>
            <a:r>
              <a:rPr lang="en-US" sz="4400" dirty="0" smtClean="0"/>
              <a:t>Real-time Data Relay – INSAT Transmitter</a:t>
            </a:r>
            <a:r>
              <a:rPr lang="en-US" dirty="0" smtClean="0"/>
              <a:t/>
            </a:r>
            <a:br>
              <a:rPr lang="en-US" dirty="0" smtClean="0"/>
            </a:br>
            <a:endParaRPr lang="en-US" sz="4400" dirty="0"/>
          </a:p>
        </p:txBody>
      </p:sp>
      <p:sp>
        <p:nvSpPr>
          <p:cNvPr id="3" name="Content Placeholder 2"/>
          <p:cNvSpPr>
            <a:spLocks noGrp="1"/>
          </p:cNvSpPr>
          <p:nvPr>
            <p:ph idx="1"/>
            <p:custDataLst>
              <p:tags r:id="rId2"/>
            </p:custDataLst>
          </p:nvPr>
        </p:nvSpPr>
        <p:spPr/>
        <p:txBody>
          <a:bodyPr/>
          <a:lstStyle/>
          <a:p>
            <a:r>
              <a:rPr lang="en-US" dirty="0" smtClean="0"/>
              <a:t>INSAT Radio System to be Used on the INSAT Satellite operated by ISRO</a:t>
            </a:r>
          </a:p>
          <a:p>
            <a:r>
              <a:rPr lang="en-US" dirty="0" smtClean="0"/>
              <a:t>Required to transmit on all series of INSAT satellites</a:t>
            </a:r>
          </a:p>
          <a:p>
            <a:r>
              <a:rPr lang="en-US" dirty="0" smtClean="0"/>
              <a:t>Certificate of acceptance required by ISRO and/or IMD as part of the bid package</a:t>
            </a:r>
          </a:p>
          <a:p>
            <a:r>
              <a:rPr lang="en-US" dirty="0" smtClean="0"/>
              <a:t>Demonstrated use of the satellite radio with at least 50 radios in current operation in India using INSAT</a:t>
            </a:r>
          </a:p>
          <a:p>
            <a:r>
              <a:rPr lang="en-US" dirty="0" smtClean="0"/>
              <a:t>All associated equipment, including GPS, GPS Antenna, INSAT Antenna, all cables and mounting hardware</a:t>
            </a:r>
          </a:p>
          <a:p>
            <a:r>
              <a:rPr lang="en-US" dirty="0" smtClean="0"/>
              <a:t>Antenna cable to be of high grade, LMR 400 or better</a:t>
            </a:r>
          </a:p>
          <a:p>
            <a:r>
              <a:rPr lang="en-US" dirty="0" smtClean="0"/>
              <a:t>Temperature: Operating -40 to 60C</a:t>
            </a:r>
          </a:p>
          <a:p>
            <a:endParaRPr lang="en-US" dirty="0"/>
          </a:p>
        </p:txBody>
      </p:sp>
    </p:spTree>
    <p:extLst>
      <p:ext uri="{BB962C8B-B14F-4D97-AF65-F5344CB8AC3E}">
        <p14:creationId xmlns:p14="http://schemas.microsoft.com/office/powerpoint/2010/main" val="250819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p:txBody>
          <a:bodyPr>
            <a:normAutofit/>
          </a:bodyPr>
          <a:lstStyle/>
          <a:p>
            <a:r>
              <a:rPr lang="en-US" sz="4000" dirty="0" smtClean="0"/>
              <a:t>Specifications Overview</a:t>
            </a:r>
            <a:endParaRPr lang="en-US" sz="4000" dirty="0"/>
          </a:p>
        </p:txBody>
      </p:sp>
      <p:sp>
        <p:nvSpPr>
          <p:cNvPr id="2" name="Content Placeholder 1"/>
          <p:cNvSpPr>
            <a:spLocks noGrp="1"/>
          </p:cNvSpPr>
          <p:nvPr>
            <p:ph idx="1"/>
            <p:custDataLst>
              <p:tags r:id="rId3"/>
            </p:custDataLst>
          </p:nvPr>
        </p:nvSpPr>
        <p:spPr>
          <a:xfrm>
            <a:off x="457200" y="1798637"/>
            <a:ext cx="8229600" cy="4525963"/>
          </a:xfrm>
        </p:spPr>
        <p:txBody>
          <a:bodyPr>
            <a:normAutofit fontScale="92500" lnSpcReduction="20000"/>
          </a:bodyPr>
          <a:lstStyle/>
          <a:p>
            <a:r>
              <a:rPr lang="en-US" dirty="0" smtClean="0"/>
              <a:t>Technical Specifications General Information</a:t>
            </a:r>
          </a:p>
          <a:p>
            <a:pPr lvl="1"/>
            <a:r>
              <a:rPr lang="en-US" dirty="0" smtClean="0"/>
              <a:t>Address The Needs</a:t>
            </a:r>
          </a:p>
          <a:p>
            <a:pPr lvl="1"/>
            <a:r>
              <a:rPr lang="en-US" dirty="0" smtClean="0"/>
              <a:t>Key Requirements</a:t>
            </a:r>
          </a:p>
          <a:p>
            <a:pPr lvl="1"/>
            <a:r>
              <a:rPr lang="en-US" dirty="0" smtClean="0"/>
              <a:t>Functional Specifications </a:t>
            </a:r>
            <a:r>
              <a:rPr lang="en-US" dirty="0" err="1" smtClean="0"/>
              <a:t>Vs</a:t>
            </a:r>
            <a:r>
              <a:rPr lang="en-US" dirty="0" smtClean="0"/>
              <a:t> Vendor Driven Specifications</a:t>
            </a:r>
          </a:p>
          <a:p>
            <a:r>
              <a:rPr lang="en-US" dirty="0" smtClean="0"/>
              <a:t>Instrumentation</a:t>
            </a:r>
          </a:p>
          <a:p>
            <a:pPr lvl="1"/>
            <a:r>
              <a:rPr lang="en-US" dirty="0" smtClean="0"/>
              <a:t>Data Logger</a:t>
            </a:r>
          </a:p>
          <a:p>
            <a:pPr lvl="1"/>
            <a:r>
              <a:rPr lang="en-US" dirty="0" smtClean="0"/>
              <a:t>Surface Water</a:t>
            </a:r>
          </a:p>
          <a:p>
            <a:pPr lvl="2"/>
            <a:r>
              <a:rPr lang="en-US" dirty="0" smtClean="0"/>
              <a:t>Water Level</a:t>
            </a:r>
          </a:p>
          <a:p>
            <a:pPr lvl="2"/>
            <a:r>
              <a:rPr lang="en-US" dirty="0" smtClean="0"/>
              <a:t>Discharge</a:t>
            </a:r>
          </a:p>
          <a:p>
            <a:pPr lvl="1"/>
            <a:r>
              <a:rPr lang="en-US" dirty="0" smtClean="0"/>
              <a:t>Ground Water</a:t>
            </a:r>
          </a:p>
          <a:p>
            <a:pPr lvl="1"/>
            <a:r>
              <a:rPr lang="en-US" dirty="0" smtClean="0"/>
              <a:t>Rainfall</a:t>
            </a:r>
          </a:p>
          <a:p>
            <a:r>
              <a:rPr lang="en-US" dirty="0" smtClean="0"/>
              <a:t>Real-time Data Relay</a:t>
            </a:r>
          </a:p>
          <a:p>
            <a:r>
              <a:rPr lang="en-US" dirty="0" smtClean="0"/>
              <a:t>Management</a:t>
            </a:r>
          </a:p>
          <a:p>
            <a:r>
              <a:rPr lang="en-US" dirty="0" smtClean="0"/>
              <a:t>Maintenance and Training</a:t>
            </a:r>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19725409"/>
      </p:ext>
    </p:extLst>
  </p:cSld>
  <p:clrMapOvr>
    <a:masterClrMapping/>
  </p:clrMapOvr>
  <mc:AlternateContent xmlns:mc="http://schemas.openxmlformats.org/markup-compatibility/2006">
    <mc:Choice xmlns:p14="http://schemas.microsoft.com/office/powerpoint/2010/main" Requires="p14">
      <p:transition spd="slow" p14:dur="2000" advTm="83699"/>
    </mc:Choice>
    <mc:Fallback>
      <p:transition spd="slow" advTm="8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457200"/>
            <a:ext cx="8229600" cy="1143000"/>
          </a:xfrm>
        </p:spPr>
        <p:txBody>
          <a:bodyPr>
            <a:normAutofit fontScale="90000"/>
          </a:bodyPr>
          <a:lstStyle/>
          <a:p>
            <a:r>
              <a:rPr lang="en-US" sz="4400" dirty="0" smtClean="0"/>
              <a:t/>
            </a:r>
            <a:br>
              <a:rPr lang="en-US" sz="4400" dirty="0" smtClean="0"/>
            </a:br>
            <a:r>
              <a:rPr lang="en-US" sz="4400" dirty="0" smtClean="0"/>
              <a:t>Real-time Data Relay – VSAT Transceiver</a:t>
            </a:r>
            <a:r>
              <a:rPr lang="en-US" dirty="0" smtClean="0"/>
              <a:t/>
            </a:r>
            <a:br>
              <a:rPr lang="en-US" dirty="0" smtClean="0"/>
            </a:br>
            <a:endParaRPr lang="en-US" sz="4400" dirty="0"/>
          </a:p>
        </p:txBody>
      </p:sp>
      <p:sp>
        <p:nvSpPr>
          <p:cNvPr id="3" name="Content Placeholder 2"/>
          <p:cNvSpPr>
            <a:spLocks noGrp="1"/>
          </p:cNvSpPr>
          <p:nvPr>
            <p:ph idx="1"/>
            <p:custDataLst>
              <p:tags r:id="rId2"/>
            </p:custDataLst>
          </p:nvPr>
        </p:nvSpPr>
        <p:spPr/>
        <p:txBody>
          <a:bodyPr>
            <a:normAutofit fontScale="92500" lnSpcReduction="10000"/>
          </a:bodyPr>
          <a:lstStyle/>
          <a:p>
            <a:r>
              <a:rPr lang="en-US" dirty="0" smtClean="0"/>
              <a:t>VSAT Radio system to allow two-way communication system between Data Center and remote station</a:t>
            </a:r>
          </a:p>
          <a:p>
            <a:r>
              <a:rPr lang="en-US" dirty="0" smtClean="0"/>
              <a:t>VSAT communication will be direct link, and use the internet or any surface based topology for data communication (i.e. leased lines)</a:t>
            </a:r>
          </a:p>
          <a:p>
            <a:r>
              <a:rPr lang="en-US" dirty="0" smtClean="0"/>
              <a:t>VSAT bandwidth will be able to be shared among all transmitters</a:t>
            </a:r>
          </a:p>
          <a:p>
            <a:r>
              <a:rPr lang="en-US" dirty="0" smtClean="0"/>
              <a:t>VSAT remote stations shall be able to transmit based on alarm conditions at the remote site such as critical water level or exceptional precipitation events</a:t>
            </a:r>
          </a:p>
          <a:p>
            <a:r>
              <a:rPr lang="en-US" dirty="0"/>
              <a:t>All associated equipment, including </a:t>
            </a:r>
            <a:r>
              <a:rPr lang="en-US" dirty="0" smtClean="0"/>
              <a:t>Antenna </a:t>
            </a:r>
            <a:r>
              <a:rPr lang="en-US" dirty="0"/>
              <a:t>all cables and mounting hardware</a:t>
            </a:r>
          </a:p>
          <a:p>
            <a:r>
              <a:rPr lang="en-US" dirty="0"/>
              <a:t>Antenna </a:t>
            </a:r>
            <a:r>
              <a:rPr lang="en-US" dirty="0" smtClean="0"/>
              <a:t>cable to </a:t>
            </a:r>
            <a:r>
              <a:rPr lang="en-US" dirty="0"/>
              <a:t>be of high grade, LMR 400 or </a:t>
            </a:r>
            <a:r>
              <a:rPr lang="en-US" dirty="0" smtClean="0"/>
              <a:t>better</a:t>
            </a:r>
          </a:p>
          <a:p>
            <a:r>
              <a:rPr lang="en-US" dirty="0" smtClean="0"/>
              <a:t>Temperature: Operating -40 to +60C</a:t>
            </a:r>
            <a:endParaRPr lang="en-US" dirty="0"/>
          </a:p>
          <a:p>
            <a:endParaRPr lang="en-US" dirty="0" smtClean="0"/>
          </a:p>
          <a:p>
            <a:endParaRPr lang="en-US" dirty="0"/>
          </a:p>
        </p:txBody>
      </p:sp>
    </p:spTree>
    <p:extLst>
      <p:ext uri="{BB962C8B-B14F-4D97-AF65-F5344CB8AC3E}">
        <p14:creationId xmlns:p14="http://schemas.microsoft.com/office/powerpoint/2010/main" val="8173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457200"/>
            <a:ext cx="8229600" cy="1143000"/>
          </a:xfrm>
        </p:spPr>
        <p:txBody>
          <a:bodyPr>
            <a:normAutofit fontScale="90000"/>
          </a:bodyPr>
          <a:lstStyle/>
          <a:p>
            <a:r>
              <a:rPr lang="en-US" sz="4400" dirty="0" smtClean="0"/>
              <a:t/>
            </a:r>
            <a:br>
              <a:rPr lang="en-US" sz="4400" dirty="0" smtClean="0"/>
            </a:br>
            <a:r>
              <a:rPr lang="en-US" sz="4400" dirty="0" smtClean="0"/>
              <a:t>Real-time Data Relay – GSM/GPRS</a:t>
            </a:r>
            <a:r>
              <a:rPr lang="en-US" dirty="0" smtClean="0"/>
              <a:t/>
            </a:r>
            <a:br>
              <a:rPr lang="en-US" dirty="0" smtClean="0"/>
            </a:br>
            <a:endParaRPr lang="en-US" sz="4400" dirty="0"/>
          </a:p>
        </p:txBody>
      </p:sp>
      <p:sp>
        <p:nvSpPr>
          <p:cNvPr id="3" name="Content Placeholder 2"/>
          <p:cNvSpPr>
            <a:spLocks noGrp="1"/>
          </p:cNvSpPr>
          <p:nvPr>
            <p:ph idx="1"/>
            <p:custDataLst>
              <p:tags r:id="rId2"/>
            </p:custDataLst>
          </p:nvPr>
        </p:nvSpPr>
        <p:spPr/>
        <p:txBody>
          <a:bodyPr>
            <a:normAutofit lnSpcReduction="10000"/>
          </a:bodyPr>
          <a:lstStyle/>
          <a:p>
            <a:r>
              <a:rPr lang="en-US" dirty="0" smtClean="0"/>
              <a:t>Utilize GPRS network for two-way TCP/IP (INTERNET) connection</a:t>
            </a:r>
          </a:p>
          <a:p>
            <a:r>
              <a:rPr lang="en-US" dirty="0" smtClean="0"/>
              <a:t>Radio to utilize VPN protocol</a:t>
            </a:r>
          </a:p>
          <a:p>
            <a:r>
              <a:rPr lang="en-US" dirty="0" smtClean="0"/>
              <a:t>Data collection to be triggered by interrogation from Data Center, or by event based transmission triggered by remote site</a:t>
            </a:r>
          </a:p>
          <a:p>
            <a:r>
              <a:rPr lang="en-US" dirty="0" smtClean="0"/>
              <a:t>Ability to disable interrogation system in order to save power at remote site</a:t>
            </a:r>
          </a:p>
          <a:p>
            <a:r>
              <a:rPr lang="en-US" dirty="0" smtClean="0"/>
              <a:t>Data transmission to execute HTTP Post or FTPS to transmit data to the Data Center</a:t>
            </a:r>
          </a:p>
          <a:p>
            <a:r>
              <a:rPr lang="en-US" dirty="0"/>
              <a:t>All associated equipment, including Antenna all cables and mounting </a:t>
            </a:r>
            <a:r>
              <a:rPr lang="en-US" dirty="0" smtClean="0"/>
              <a:t>hardware</a:t>
            </a:r>
          </a:p>
          <a:p>
            <a:r>
              <a:rPr lang="en-US" dirty="0" smtClean="0"/>
              <a:t>Temperature: Operating +40 to 60C</a:t>
            </a:r>
            <a:endParaRPr lang="en-US" dirty="0"/>
          </a:p>
        </p:txBody>
      </p:sp>
    </p:spTree>
    <p:extLst>
      <p:ext uri="{BB962C8B-B14F-4D97-AF65-F5344CB8AC3E}">
        <p14:creationId xmlns:p14="http://schemas.microsoft.com/office/powerpoint/2010/main" val="8173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457200"/>
            <a:ext cx="8229600" cy="1143000"/>
          </a:xfrm>
        </p:spPr>
        <p:txBody>
          <a:bodyPr>
            <a:normAutofit fontScale="90000"/>
          </a:bodyPr>
          <a:lstStyle/>
          <a:p>
            <a:r>
              <a:rPr lang="en-US" sz="4400" dirty="0" smtClean="0"/>
              <a:t/>
            </a:r>
            <a:br>
              <a:rPr lang="en-US" sz="4400" dirty="0" smtClean="0"/>
            </a:br>
            <a:r>
              <a:rPr lang="en-US" sz="4400" dirty="0" smtClean="0"/>
              <a:t>Real-time Data Relay – ALERT Transmitter</a:t>
            </a:r>
            <a:r>
              <a:rPr lang="en-US" dirty="0" smtClean="0"/>
              <a:t/>
            </a:r>
            <a:br>
              <a:rPr lang="en-US" dirty="0" smtClean="0"/>
            </a:br>
            <a:endParaRPr lang="en-US" sz="4400" dirty="0"/>
          </a:p>
        </p:txBody>
      </p:sp>
      <p:sp>
        <p:nvSpPr>
          <p:cNvPr id="3" name="Content Placeholder 2"/>
          <p:cNvSpPr>
            <a:spLocks noGrp="1"/>
          </p:cNvSpPr>
          <p:nvPr>
            <p:ph idx="1"/>
            <p:custDataLst>
              <p:tags r:id="rId2"/>
            </p:custDataLst>
          </p:nvPr>
        </p:nvSpPr>
        <p:spPr/>
        <p:txBody>
          <a:bodyPr>
            <a:normAutofit lnSpcReduction="10000"/>
          </a:bodyPr>
          <a:lstStyle/>
          <a:p>
            <a:r>
              <a:rPr lang="en-US" dirty="0" smtClean="0"/>
              <a:t>Data logger provided must be compatible with ALERT radio</a:t>
            </a:r>
          </a:p>
          <a:p>
            <a:r>
              <a:rPr lang="en-US" dirty="0" smtClean="0"/>
              <a:t>ALERT Radio will be compatible to the ALERT Protocol</a:t>
            </a:r>
          </a:p>
          <a:p>
            <a:r>
              <a:rPr lang="en-US" dirty="0" smtClean="0"/>
              <a:t>ALERT Radio will be a transmit only device</a:t>
            </a:r>
          </a:p>
          <a:p>
            <a:r>
              <a:rPr lang="en-US" dirty="0" smtClean="0"/>
              <a:t>Data Format to be ALERT Binary Standard and/or Enhanced IFLOWS Format</a:t>
            </a:r>
          </a:p>
          <a:p>
            <a:r>
              <a:rPr lang="en-US" dirty="0" smtClean="0"/>
              <a:t>Mode are either timed or self-timed</a:t>
            </a:r>
          </a:p>
          <a:p>
            <a:r>
              <a:rPr lang="en-US" dirty="0" smtClean="0"/>
              <a:t>Hold-off time for transmissions to be between 15 and 25 seconds</a:t>
            </a:r>
          </a:p>
          <a:p>
            <a:r>
              <a:rPr lang="en-US" dirty="0" smtClean="0"/>
              <a:t>Temperature Range:</a:t>
            </a:r>
          </a:p>
          <a:p>
            <a:pPr lvl="1"/>
            <a:r>
              <a:rPr lang="en-US" dirty="0" smtClean="0"/>
              <a:t>Operating: -40 to 60C</a:t>
            </a:r>
          </a:p>
          <a:p>
            <a:pPr lvl="1"/>
            <a:r>
              <a:rPr lang="en-US" dirty="0" smtClean="0"/>
              <a:t>Storage: -50 to 70C</a:t>
            </a:r>
          </a:p>
          <a:p>
            <a:endParaRPr lang="en-US" dirty="0" smtClean="0"/>
          </a:p>
          <a:p>
            <a:endParaRPr lang="en-US" dirty="0" smtClean="0"/>
          </a:p>
          <a:p>
            <a:endParaRPr lang="en-US" dirty="0"/>
          </a:p>
        </p:txBody>
      </p:sp>
    </p:spTree>
    <p:extLst>
      <p:ext uri="{BB962C8B-B14F-4D97-AF65-F5344CB8AC3E}">
        <p14:creationId xmlns:p14="http://schemas.microsoft.com/office/powerpoint/2010/main" val="81735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fade">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81000"/>
            <a:ext cx="8229600" cy="1143000"/>
          </a:xfrm>
        </p:spPr>
        <p:txBody>
          <a:bodyPr>
            <a:normAutofit fontScale="90000"/>
          </a:bodyPr>
          <a:lstStyle/>
          <a:p>
            <a:r>
              <a:rPr lang="en-US" sz="4400" dirty="0" smtClean="0"/>
              <a:t/>
            </a:r>
            <a:br>
              <a:rPr lang="en-US" sz="4400" dirty="0" smtClean="0"/>
            </a:br>
            <a:r>
              <a:rPr lang="en-US" sz="4400" dirty="0" smtClean="0"/>
              <a:t>Ground Receive Station (GRS)</a:t>
            </a:r>
            <a:r>
              <a:rPr lang="en-US" dirty="0" smtClean="0"/>
              <a:t/>
            </a:r>
            <a:br>
              <a:rPr lang="en-US" dirty="0" smtClean="0"/>
            </a:br>
            <a:endParaRPr lang="en-US" sz="4400" dirty="0"/>
          </a:p>
        </p:txBody>
      </p:sp>
      <p:sp>
        <p:nvSpPr>
          <p:cNvPr id="6" name="Rectangle 1"/>
          <p:cNvSpPr>
            <a:spLocks noChangeArrowheads="1"/>
          </p:cNvSpPr>
          <p:nvPr>
            <p:custDataLst>
              <p:tags r:id="rId2"/>
            </p:custDataLst>
          </p:nvPr>
        </p:nvSpPr>
        <p:spPr bwMode="auto">
          <a:xfrm>
            <a:off x="1076325" y="1598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1125" algn="l"/>
                <a:tab pos="149225" algn="l"/>
                <a:tab pos="4341813" algn="l"/>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rPr>
            </a:br>
            <a:endParaRPr kumimoji="0" lang="en-US" sz="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1125" algn="l"/>
                <a:tab pos="149225" algn="l"/>
                <a:tab pos="4341813" algn="l"/>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Content Placeholder 6"/>
          <p:cNvSpPr>
            <a:spLocks noGrp="1"/>
          </p:cNvSpPr>
          <p:nvPr>
            <p:ph idx="1"/>
            <p:custDataLst>
              <p:tags r:id="rId3"/>
            </p:custDataLst>
          </p:nvPr>
        </p:nvSpPr>
        <p:spPr/>
        <p:txBody>
          <a:bodyPr>
            <a:normAutofit/>
          </a:bodyPr>
          <a:lstStyle/>
          <a:p>
            <a:r>
              <a:rPr lang="en-US" dirty="0" smtClean="0"/>
              <a:t>Every real-time HIS network will need a Ground Receive </a:t>
            </a:r>
            <a:r>
              <a:rPr lang="en-US" dirty="0"/>
              <a:t>S</a:t>
            </a:r>
            <a:r>
              <a:rPr lang="en-US" dirty="0" smtClean="0"/>
              <a:t>tation at a Data Center to receive data from the remote stations automatically.  A Ground Receive Station (GRS) is also referred to as a Base Station (BS) or Earth Receive Station (ERS)</a:t>
            </a:r>
          </a:p>
          <a:p>
            <a:r>
              <a:rPr lang="en-US" dirty="0" smtClean="0"/>
              <a:t>The GRS will utilize a dedicated server for the collection of data in real-time so that no other processes interfere with the collection of data to be provided by the bidder.</a:t>
            </a:r>
          </a:p>
          <a:p>
            <a:pPr marL="0" indent="0">
              <a:buNone/>
            </a:pPr>
            <a:endParaRPr lang="en-US" dirty="0"/>
          </a:p>
        </p:txBody>
      </p:sp>
    </p:spTree>
    <p:extLst>
      <p:ext uri="{BB962C8B-B14F-4D97-AF65-F5344CB8AC3E}">
        <p14:creationId xmlns:p14="http://schemas.microsoft.com/office/powerpoint/2010/main" val="18250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81000"/>
            <a:ext cx="8229600" cy="1143000"/>
          </a:xfrm>
        </p:spPr>
        <p:txBody>
          <a:bodyPr>
            <a:normAutofit fontScale="90000"/>
          </a:bodyPr>
          <a:lstStyle/>
          <a:p>
            <a:r>
              <a:rPr lang="en-US" sz="4400" dirty="0" smtClean="0"/>
              <a:t/>
            </a:r>
            <a:br>
              <a:rPr lang="en-US" sz="4400" dirty="0" smtClean="0"/>
            </a:br>
            <a:r>
              <a:rPr lang="en-US" sz="4400" dirty="0" smtClean="0"/>
              <a:t>Typical Data Receive System</a:t>
            </a:r>
            <a:r>
              <a:rPr lang="en-US" dirty="0" smtClean="0"/>
              <a:t/>
            </a:r>
            <a:br>
              <a:rPr lang="en-US" dirty="0" smtClean="0"/>
            </a:br>
            <a:endParaRPr lang="en-US" sz="4400" dirty="0"/>
          </a:p>
        </p:txBody>
      </p:sp>
      <p:sp>
        <p:nvSpPr>
          <p:cNvPr id="6" name="Rectangle 1"/>
          <p:cNvSpPr>
            <a:spLocks noChangeArrowheads="1"/>
          </p:cNvSpPr>
          <p:nvPr>
            <p:custDataLst>
              <p:tags r:id="rId2"/>
            </p:custDataLst>
          </p:nvPr>
        </p:nvSpPr>
        <p:spPr bwMode="auto">
          <a:xfrm>
            <a:off x="1076325" y="1598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1125" algn="l"/>
                <a:tab pos="149225" algn="l"/>
                <a:tab pos="4341813" algn="l"/>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rPr>
            </a:br>
            <a:endParaRPr kumimoji="0" lang="en-US" sz="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1125" algn="l"/>
                <a:tab pos="149225" algn="l"/>
                <a:tab pos="4341813" algn="l"/>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3" name="Content Placehold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289662" y="1828800"/>
            <a:ext cx="6564675" cy="4876800"/>
          </a:xfrm>
        </p:spPr>
      </p:pic>
    </p:spTree>
    <p:extLst>
      <p:ext uri="{BB962C8B-B14F-4D97-AF65-F5344CB8AC3E}">
        <p14:creationId xmlns:p14="http://schemas.microsoft.com/office/powerpoint/2010/main" val="1825094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GRS General Requirements</a:t>
            </a:r>
            <a:endParaRPr lang="en-US" dirty="0"/>
          </a:p>
        </p:txBody>
      </p:sp>
      <p:sp>
        <p:nvSpPr>
          <p:cNvPr id="3" name="Content Placeholder 2"/>
          <p:cNvSpPr>
            <a:spLocks noGrp="1"/>
          </p:cNvSpPr>
          <p:nvPr>
            <p:ph idx="1"/>
          </p:nvPr>
        </p:nvSpPr>
        <p:spPr/>
        <p:txBody>
          <a:bodyPr>
            <a:normAutofit/>
          </a:bodyPr>
          <a:lstStyle/>
          <a:p>
            <a:r>
              <a:rPr lang="en-US" dirty="0"/>
              <a:t>A computer server (rack mount) is required to process </a:t>
            </a:r>
            <a:r>
              <a:rPr lang="en-US" dirty="0" smtClean="0"/>
              <a:t>the incoming data.  Processing includes but is not limited to:</a:t>
            </a:r>
          </a:p>
          <a:p>
            <a:pPr lvl="1"/>
            <a:r>
              <a:rPr lang="en-US" dirty="0" smtClean="0"/>
              <a:t>Quality Control Checks and Rejection of Bad Data</a:t>
            </a:r>
          </a:p>
          <a:p>
            <a:pPr lvl="1"/>
            <a:r>
              <a:rPr lang="en-US" dirty="0" smtClean="0"/>
              <a:t>Alarms based on malfunctioning remote stations</a:t>
            </a:r>
          </a:p>
          <a:p>
            <a:pPr lvl="1"/>
            <a:r>
              <a:rPr lang="en-US" dirty="0" smtClean="0"/>
              <a:t>Provision to relay data to data base and/or applications server</a:t>
            </a:r>
          </a:p>
          <a:p>
            <a:r>
              <a:rPr lang="en-US" dirty="0" smtClean="0"/>
              <a:t>The computer </a:t>
            </a:r>
            <a:r>
              <a:rPr lang="en-US" dirty="0"/>
              <a:t>server is required to come equipped with all server accessories, such as </a:t>
            </a:r>
            <a:r>
              <a:rPr lang="en-US" dirty="0" smtClean="0"/>
              <a:t>UPS, router, computer rack, computer rails, electrical power supply</a:t>
            </a:r>
            <a:endParaRPr lang="en-US" dirty="0"/>
          </a:p>
          <a:p>
            <a:endParaRPr lang="en-US" dirty="0"/>
          </a:p>
          <a:p>
            <a:endParaRPr lang="en-US" dirty="0"/>
          </a:p>
        </p:txBody>
      </p:sp>
    </p:spTree>
    <p:extLst>
      <p:ext uri="{BB962C8B-B14F-4D97-AF65-F5344CB8AC3E}">
        <p14:creationId xmlns:p14="http://schemas.microsoft.com/office/powerpoint/2010/main" val="1782761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GRS Server General Requirements</a:t>
            </a:r>
            <a:endParaRPr lang="en-US" dirty="0"/>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r>
              <a:rPr lang="en-US" dirty="0"/>
              <a:t>A computer server (rack mount) is required to process </a:t>
            </a:r>
            <a:r>
              <a:rPr lang="en-US" dirty="0" smtClean="0"/>
              <a:t>the incoming data.</a:t>
            </a:r>
          </a:p>
          <a:p>
            <a:r>
              <a:rPr lang="en-US" dirty="0" smtClean="0"/>
              <a:t>All of the following specifications are minimum specifications.  The  Bidder will increase these specifications as required to support the Bidders Software and Hardware Solution  </a:t>
            </a:r>
          </a:p>
          <a:p>
            <a:r>
              <a:rPr lang="en-US" dirty="0" smtClean="0"/>
              <a:t>CPU – Pentium IV 3.0 GHz</a:t>
            </a:r>
          </a:p>
          <a:p>
            <a:r>
              <a:rPr lang="en-US" dirty="0" smtClean="0"/>
              <a:t>Memory – 16 GB</a:t>
            </a:r>
          </a:p>
          <a:p>
            <a:r>
              <a:rPr lang="en-US" dirty="0" smtClean="0"/>
              <a:t>Hard Disk – Capable of storing raw data for 500 stations for 10 years or a minimum of 1 TB.  Hard Disk will be configured as RAID 1 with hardware controller, which means the Disk space will be effectively doubled</a:t>
            </a:r>
          </a:p>
          <a:p>
            <a:r>
              <a:rPr lang="en-US" dirty="0" smtClean="0"/>
              <a:t>Monitors – Three computer screens (server is required to have necessary hardware to support all three screen).  Screens minimum 21”, flat screen.</a:t>
            </a:r>
          </a:p>
          <a:p>
            <a:r>
              <a:rPr lang="en-US" dirty="0" smtClean="0"/>
              <a:t>Wireless Keyboard and Mouse</a:t>
            </a:r>
          </a:p>
          <a:p>
            <a:r>
              <a:rPr lang="en-US" dirty="0" smtClean="0"/>
              <a:t>Optical Drives – CD/DVD RW+</a:t>
            </a:r>
          </a:p>
          <a:p>
            <a:r>
              <a:rPr lang="en-US" dirty="0" smtClean="0"/>
              <a:t>Network – Two network adapters 10/100/1000Mbps (RJ45)</a:t>
            </a:r>
          </a:p>
          <a:p>
            <a:r>
              <a:rPr lang="en-US" dirty="0" smtClean="0"/>
              <a:t>Ports – Serial, parallel, 4-USB</a:t>
            </a:r>
          </a:p>
          <a:p>
            <a:r>
              <a:rPr lang="en-US" dirty="0" smtClean="0"/>
              <a:t>Electrical – Supply voltage: 230V nominal</a:t>
            </a:r>
          </a:p>
          <a:p>
            <a:r>
              <a:rPr lang="en-US" dirty="0" smtClean="0"/>
              <a:t>Operating System – Windows Server 2010, or most current. </a:t>
            </a:r>
            <a:endParaRPr lang="en-US" dirty="0"/>
          </a:p>
          <a:p>
            <a:endParaRPr lang="en-US" dirty="0"/>
          </a:p>
        </p:txBody>
      </p:sp>
    </p:spTree>
    <p:extLst>
      <p:ext uri="{BB962C8B-B14F-4D97-AF65-F5344CB8AC3E}">
        <p14:creationId xmlns:p14="http://schemas.microsoft.com/office/powerpoint/2010/main" val="42606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GRS Server Software General Requirements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Software for decoding remote station data, and routing this data from the GRS to other computer nodes (i.e. FTPS, HTTP POST, and/or shared drive)</a:t>
            </a:r>
          </a:p>
          <a:p>
            <a:r>
              <a:rPr lang="en-US" dirty="0" smtClean="0"/>
              <a:t>Diagnostic software:</a:t>
            </a:r>
          </a:p>
          <a:p>
            <a:pPr lvl="1"/>
            <a:r>
              <a:rPr lang="en-US" dirty="0" smtClean="0"/>
              <a:t>Station/sensor malfunction/outage, with automatic report generation and alarm protocol</a:t>
            </a:r>
          </a:p>
          <a:p>
            <a:pPr lvl="1"/>
            <a:r>
              <a:rPr lang="en-US" dirty="0" smtClean="0"/>
              <a:t>Received Signal Strength (if applicable)</a:t>
            </a:r>
          </a:p>
          <a:p>
            <a:r>
              <a:rPr lang="en-US" dirty="0" smtClean="0"/>
              <a:t>Storage of all Raw Data on non-proprietary data base, and non-proprietary data base structure (i.e. </a:t>
            </a:r>
            <a:r>
              <a:rPr lang="en-US" dirty="0" err="1" smtClean="0"/>
              <a:t>PostGreSQL</a:t>
            </a:r>
            <a:r>
              <a:rPr lang="en-US" dirty="0" smtClean="0"/>
              <a:t>, MySQL)</a:t>
            </a:r>
          </a:p>
          <a:p>
            <a:r>
              <a:rPr lang="en-US" dirty="0" smtClean="0"/>
              <a:t>Graphical and tabular viewing software, with user selectable stations and time period (up to one year)</a:t>
            </a:r>
          </a:p>
          <a:p>
            <a:r>
              <a:rPr lang="en-US" dirty="0" smtClean="0"/>
              <a:t>Processing includes but is not limited to:</a:t>
            </a:r>
          </a:p>
          <a:p>
            <a:pPr lvl="1"/>
            <a:r>
              <a:rPr lang="en-US" dirty="0" smtClean="0"/>
              <a:t>Quality Control Checks and Rejection of Bad Data</a:t>
            </a:r>
          </a:p>
          <a:p>
            <a:pPr lvl="1"/>
            <a:r>
              <a:rPr lang="en-US" dirty="0" smtClean="0"/>
              <a:t>Alarms based on malfunctioning remote stations</a:t>
            </a:r>
          </a:p>
          <a:p>
            <a:pPr lvl="1"/>
            <a:r>
              <a:rPr lang="en-US" dirty="0" smtClean="0"/>
              <a:t>Provision to relay data to data base and/or applications server</a:t>
            </a:r>
          </a:p>
          <a:p>
            <a:endParaRPr lang="en-US" dirty="0"/>
          </a:p>
          <a:p>
            <a:endParaRPr lang="en-US" dirty="0"/>
          </a:p>
        </p:txBody>
      </p:sp>
    </p:spTree>
    <p:extLst>
      <p:ext uri="{BB962C8B-B14F-4D97-AF65-F5344CB8AC3E}">
        <p14:creationId xmlns:p14="http://schemas.microsoft.com/office/powerpoint/2010/main" val="98196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81000"/>
            <a:ext cx="8229600" cy="1143000"/>
          </a:xfrm>
        </p:spPr>
        <p:txBody>
          <a:bodyPr>
            <a:normAutofit fontScale="90000"/>
          </a:bodyPr>
          <a:lstStyle/>
          <a:p>
            <a:r>
              <a:rPr lang="en-US" sz="4400" dirty="0" smtClean="0"/>
              <a:t/>
            </a:r>
            <a:br>
              <a:rPr lang="en-US" sz="4400" dirty="0" smtClean="0"/>
            </a:br>
            <a:r>
              <a:rPr lang="en-US" sz="4400" dirty="0" smtClean="0"/>
              <a:t>INSAT Ground Station Specification</a:t>
            </a:r>
            <a:r>
              <a:rPr lang="en-US" dirty="0" smtClean="0"/>
              <a:t/>
            </a:r>
            <a:br>
              <a:rPr lang="en-US" dirty="0" smtClean="0"/>
            </a:br>
            <a:endParaRPr lang="en-US" sz="4400" dirty="0"/>
          </a:p>
        </p:txBody>
      </p:sp>
      <p:sp>
        <p:nvSpPr>
          <p:cNvPr id="6" name="Rectangle 1"/>
          <p:cNvSpPr>
            <a:spLocks noChangeArrowheads="1"/>
          </p:cNvSpPr>
          <p:nvPr>
            <p:custDataLst>
              <p:tags r:id="rId2"/>
            </p:custDataLst>
          </p:nvPr>
        </p:nvSpPr>
        <p:spPr bwMode="auto">
          <a:xfrm>
            <a:off x="1076325" y="1598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1125" algn="l"/>
                <a:tab pos="149225" algn="l"/>
                <a:tab pos="4341813" algn="l"/>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rPr>
            </a:br>
            <a:endParaRPr kumimoji="0" lang="en-US" sz="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1125" algn="l"/>
                <a:tab pos="149225" algn="l"/>
                <a:tab pos="4341813" algn="l"/>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Content Placeholder 6"/>
          <p:cNvSpPr>
            <a:spLocks noGrp="1"/>
          </p:cNvSpPr>
          <p:nvPr>
            <p:ph idx="1"/>
            <p:custDataLst>
              <p:tags r:id="rId3"/>
            </p:custDataLst>
          </p:nvPr>
        </p:nvSpPr>
        <p:spPr/>
        <p:txBody>
          <a:bodyPr>
            <a:normAutofit fontScale="92500" lnSpcReduction="10000"/>
          </a:bodyPr>
          <a:lstStyle/>
          <a:p>
            <a:r>
              <a:rPr lang="en-US" dirty="0" smtClean="0"/>
              <a:t>This is often referred to as an Earth Receive Station (ERS)</a:t>
            </a:r>
          </a:p>
          <a:p>
            <a:r>
              <a:rPr lang="en-US" dirty="0" smtClean="0"/>
              <a:t>System Characteristics:</a:t>
            </a:r>
          </a:p>
          <a:p>
            <a:pPr lvl="1"/>
            <a:r>
              <a:rPr lang="en-US" dirty="0" smtClean="0"/>
              <a:t>Required to collect all INSAT transmissions (IMD, CWC, SASE, etc.), regardless of transmitter manufacturer or transmit format</a:t>
            </a:r>
          </a:p>
          <a:p>
            <a:pPr lvl="1"/>
            <a:r>
              <a:rPr lang="en-US" dirty="0" smtClean="0"/>
              <a:t>Overall data collection system performance better than 99.9% error free data (Receiver must collect all data successfully transmitted from any remote station transmitting through INSAT)</a:t>
            </a:r>
          </a:p>
          <a:p>
            <a:r>
              <a:rPr lang="en-US" dirty="0" smtClean="0"/>
              <a:t>INSAT 3.8m (minimum) receive dish capable of receiving data from remote stations according to performance standards set forth above.</a:t>
            </a:r>
          </a:p>
          <a:p>
            <a:r>
              <a:rPr lang="en-US" dirty="0" smtClean="0"/>
              <a:t>Receiver, antenna, cabling, and all other accessories necessary to have a fully functional and reliable ERS</a:t>
            </a:r>
          </a:p>
          <a:p>
            <a:r>
              <a:rPr lang="en-US" dirty="0" smtClean="0"/>
              <a:t>Front panel indicators on receiver for signal acquisition, channel activity and diagnostics</a:t>
            </a:r>
          </a:p>
        </p:txBody>
      </p:sp>
    </p:spTree>
    <p:extLst>
      <p:ext uri="{BB962C8B-B14F-4D97-AF65-F5344CB8AC3E}">
        <p14:creationId xmlns:p14="http://schemas.microsoft.com/office/powerpoint/2010/main" val="18250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50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81000"/>
            <a:ext cx="8229600" cy="1143000"/>
          </a:xfrm>
        </p:spPr>
        <p:txBody>
          <a:bodyPr>
            <a:normAutofit fontScale="90000"/>
          </a:bodyPr>
          <a:lstStyle/>
          <a:p>
            <a:r>
              <a:rPr lang="en-US" sz="4400" dirty="0" smtClean="0"/>
              <a:t/>
            </a:r>
            <a:br>
              <a:rPr lang="en-US" sz="4400" dirty="0" smtClean="0"/>
            </a:br>
            <a:r>
              <a:rPr lang="en-US" sz="4400" dirty="0" smtClean="0"/>
              <a:t>INSAT GRS Continued</a:t>
            </a:r>
            <a:r>
              <a:rPr lang="en-US" dirty="0" smtClean="0"/>
              <a:t/>
            </a:r>
            <a:br>
              <a:rPr lang="en-US" dirty="0" smtClean="0"/>
            </a:br>
            <a:endParaRPr lang="en-US" sz="4400" dirty="0"/>
          </a:p>
        </p:txBody>
      </p:sp>
      <p:sp>
        <p:nvSpPr>
          <p:cNvPr id="6" name="Rectangle 1"/>
          <p:cNvSpPr>
            <a:spLocks noChangeArrowheads="1"/>
          </p:cNvSpPr>
          <p:nvPr>
            <p:custDataLst>
              <p:tags r:id="rId2"/>
            </p:custDataLst>
          </p:nvPr>
        </p:nvSpPr>
        <p:spPr bwMode="auto">
          <a:xfrm>
            <a:off x="1076325" y="1598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1125" algn="l"/>
                <a:tab pos="149225" algn="l"/>
                <a:tab pos="4341813" algn="l"/>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rPr>
            </a:br>
            <a:endParaRPr kumimoji="0" lang="en-US" sz="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1125" algn="l"/>
                <a:tab pos="149225" algn="l"/>
                <a:tab pos="4341813" algn="l"/>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Content Placeholder 6"/>
          <p:cNvSpPr>
            <a:spLocks noGrp="1"/>
          </p:cNvSpPr>
          <p:nvPr>
            <p:ph idx="1"/>
            <p:custDataLst>
              <p:tags r:id="rId3"/>
            </p:custDataLst>
          </p:nvPr>
        </p:nvSpPr>
        <p:spPr/>
        <p:txBody>
          <a:bodyPr>
            <a:normAutofit lnSpcReduction="10000"/>
          </a:bodyPr>
          <a:lstStyle/>
          <a:p>
            <a:r>
              <a:rPr lang="en-US" dirty="0" smtClean="0"/>
              <a:t>INSAT Receive Dish System</a:t>
            </a:r>
          </a:p>
          <a:p>
            <a:pPr lvl="1"/>
            <a:r>
              <a:rPr lang="en-US" dirty="0" smtClean="0"/>
              <a:t>Appropriate size to assure collection of ALL data from remote stations</a:t>
            </a:r>
          </a:p>
          <a:p>
            <a:pPr lvl="1"/>
            <a:r>
              <a:rPr lang="en-US" dirty="0" smtClean="0"/>
              <a:t>Antenna Pedestal Type – Fixed EL/AZ antenna mount</a:t>
            </a:r>
          </a:p>
          <a:p>
            <a:pPr lvl="1"/>
            <a:r>
              <a:rPr lang="en-US" dirty="0" smtClean="0"/>
              <a:t>Wind Speed Operational Survival – 140 km/h or higher</a:t>
            </a:r>
          </a:p>
          <a:p>
            <a:pPr lvl="1"/>
            <a:r>
              <a:rPr lang="en-US" dirty="0" smtClean="0"/>
              <a:t>Lightning protection on all coaxial cables entering the building, as well as on all power feeds.  Grounding will utilize Single Point Grounding Technique</a:t>
            </a:r>
          </a:p>
          <a:p>
            <a:r>
              <a:rPr lang="en-US" dirty="0" smtClean="0"/>
              <a:t>C-Band LNB</a:t>
            </a:r>
          </a:p>
          <a:p>
            <a:pPr lvl="1"/>
            <a:r>
              <a:rPr lang="en-US" dirty="0" smtClean="0"/>
              <a:t>As required for successfully receiving 99.9% of all data transmitted through INSAT</a:t>
            </a:r>
          </a:p>
          <a:p>
            <a:r>
              <a:rPr lang="en-US" dirty="0" smtClean="0"/>
              <a:t>Receiver</a:t>
            </a:r>
          </a:p>
          <a:p>
            <a:pPr lvl="1"/>
            <a:r>
              <a:rPr lang="en-US" dirty="0" smtClean="0"/>
              <a:t>As required for receiving 99.9% of all data transmitted through INSAT</a:t>
            </a:r>
          </a:p>
          <a:p>
            <a:pPr lvl="1"/>
            <a:endParaRPr lang="en-US" dirty="0" smtClean="0"/>
          </a:p>
        </p:txBody>
      </p:sp>
    </p:spTree>
    <p:extLst>
      <p:ext uri="{BB962C8B-B14F-4D97-AF65-F5344CB8AC3E}">
        <p14:creationId xmlns:p14="http://schemas.microsoft.com/office/powerpoint/2010/main" val="97575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7" end="7"/>
                                            </p:txEl>
                                          </p:spTgt>
                                        </p:tgtEl>
                                        <p:attrNameLst>
                                          <p:attrName>style.visibility</p:attrName>
                                        </p:attrNameLst>
                                      </p:cBhvr>
                                      <p:to>
                                        <p:strVal val="visible"/>
                                      </p:to>
                                    </p:set>
                                    <p:animEffect transition="in" filter="fade">
                                      <p:cBhvr>
                                        <p:cTn id="40" dur="500"/>
                                        <p:tgtEl>
                                          <p:spTgt spid="7">
                                            <p:txEl>
                                              <p:pRg st="7" end="7"/>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Effect transition="in" filter="fade">
                                      <p:cBhvr>
                                        <p:cTn id="43"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sz="4000" dirty="0" smtClean="0"/>
              <a:t>Technical Specifications General Information</a:t>
            </a:r>
            <a:endParaRPr lang="en-US" sz="4000" dirty="0"/>
          </a:p>
        </p:txBody>
      </p:sp>
      <p:sp>
        <p:nvSpPr>
          <p:cNvPr id="3" name="Content Placeholder 2"/>
          <p:cNvSpPr>
            <a:spLocks noGrp="1"/>
          </p:cNvSpPr>
          <p:nvPr>
            <p:ph idx="1"/>
            <p:custDataLst>
              <p:tags r:id="rId3"/>
            </p:custDataLst>
          </p:nvPr>
        </p:nvSpPr>
        <p:spPr>
          <a:xfrm>
            <a:off x="457200" y="1600200"/>
            <a:ext cx="8229600" cy="5029199"/>
          </a:xfrm>
        </p:spPr>
        <p:txBody>
          <a:bodyPr>
            <a:normAutofit fontScale="92500" lnSpcReduction="20000"/>
          </a:bodyPr>
          <a:lstStyle/>
          <a:p>
            <a:r>
              <a:rPr lang="en-US" dirty="0" smtClean="0"/>
              <a:t>Address the Needs</a:t>
            </a:r>
          </a:p>
          <a:p>
            <a:pPr lvl="1"/>
            <a:r>
              <a:rPr lang="en-US" dirty="0" smtClean="0"/>
              <a:t>It </a:t>
            </a:r>
            <a:r>
              <a:rPr lang="en-US" dirty="0"/>
              <a:t>is recommended that a complete survey of water level stations </a:t>
            </a:r>
            <a:r>
              <a:rPr lang="en-US" dirty="0" smtClean="0"/>
              <a:t>be </a:t>
            </a:r>
            <a:r>
              <a:rPr lang="en-US" dirty="0"/>
              <a:t>included </a:t>
            </a:r>
            <a:r>
              <a:rPr lang="en-US" dirty="0" smtClean="0"/>
              <a:t>prior </a:t>
            </a:r>
            <a:r>
              <a:rPr lang="en-US" dirty="0"/>
              <a:t>to the final selection of appropriate </a:t>
            </a:r>
            <a:r>
              <a:rPr lang="en-US" dirty="0" smtClean="0"/>
              <a:t>technologies  </a:t>
            </a:r>
          </a:p>
          <a:p>
            <a:pPr lvl="1"/>
            <a:r>
              <a:rPr lang="en-US" dirty="0" smtClean="0"/>
              <a:t>The </a:t>
            </a:r>
            <a:r>
              <a:rPr lang="en-US" dirty="0"/>
              <a:t>solutions </a:t>
            </a:r>
            <a:r>
              <a:rPr lang="en-US" dirty="0" smtClean="0"/>
              <a:t>should </a:t>
            </a:r>
            <a:r>
              <a:rPr lang="en-US" dirty="0"/>
              <a:t>be determined on a site-by-site basis, as no single technology will be suitable or sustainable for all gauging locations in </a:t>
            </a:r>
            <a:r>
              <a:rPr lang="en-US" dirty="0" smtClean="0"/>
              <a:t>India </a:t>
            </a:r>
          </a:p>
          <a:p>
            <a:pPr lvl="1"/>
            <a:r>
              <a:rPr lang="en-US" dirty="0" smtClean="0"/>
              <a:t>There </a:t>
            </a:r>
            <a:r>
              <a:rPr lang="en-US" dirty="0"/>
              <a:t>is a desire to use non-contact solutions to measure water level whenever possible, though part of a </a:t>
            </a:r>
            <a:r>
              <a:rPr lang="en-US" dirty="0" smtClean="0"/>
              <a:t>centric </a:t>
            </a:r>
            <a:r>
              <a:rPr lang="en-US" dirty="0"/>
              <a:t>solution </a:t>
            </a:r>
            <a:r>
              <a:rPr lang="en-US" dirty="0" smtClean="0"/>
              <a:t>may </a:t>
            </a:r>
            <a:r>
              <a:rPr lang="en-US" dirty="0"/>
              <a:t>include contact measurement </a:t>
            </a:r>
            <a:r>
              <a:rPr lang="en-US" dirty="0" smtClean="0"/>
              <a:t>methods</a:t>
            </a:r>
          </a:p>
          <a:p>
            <a:pPr lvl="1"/>
            <a:r>
              <a:rPr lang="en-US" dirty="0"/>
              <a:t>Lifetime of Equipment</a:t>
            </a:r>
          </a:p>
          <a:p>
            <a:pPr lvl="2"/>
            <a:r>
              <a:rPr lang="en-US" dirty="0"/>
              <a:t>The expected life-time of electronic equipment such as data loggers, sensors, etc., is expected to be at least 12 years and no longer than 15 </a:t>
            </a:r>
            <a:r>
              <a:rPr lang="en-US" dirty="0" smtClean="0"/>
              <a:t>years</a:t>
            </a:r>
            <a:endParaRPr lang="en-US" dirty="0"/>
          </a:p>
          <a:p>
            <a:pPr lvl="2"/>
            <a:r>
              <a:rPr lang="en-US" dirty="0"/>
              <a:t>After 15 years, hydrologic monitoring equipment generally becomes obsolete, and is usually the maximum timeframe that manufacturers support a given make/model of </a:t>
            </a:r>
            <a:r>
              <a:rPr lang="en-US" dirty="0" smtClean="0"/>
              <a:t>equipment </a:t>
            </a:r>
            <a:endParaRPr lang="en-US" dirty="0"/>
          </a:p>
          <a:p>
            <a:pPr lvl="2"/>
            <a:r>
              <a:rPr lang="en-US" dirty="0"/>
              <a:t>It should be stated in the tender document that current technology will only be offered, and equipment being offered will be supported for a minimum of 10 years after the date of final acceptance of </a:t>
            </a:r>
            <a:r>
              <a:rPr lang="en-US" dirty="0" smtClean="0"/>
              <a:t>equipment</a:t>
            </a:r>
            <a:endParaRPr lang="en-US" dirty="0"/>
          </a:p>
          <a:p>
            <a:endParaRPr lang="en-US" dirty="0" smtClean="0"/>
          </a:p>
          <a:p>
            <a:endParaRPr lang="en-US"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67106027"/>
      </p:ext>
    </p:extLst>
  </p:cSld>
  <p:clrMapOvr>
    <a:masterClrMapping/>
  </p:clrMapOvr>
  <mc:AlternateContent xmlns:mc="http://schemas.openxmlformats.org/markup-compatibility/2006">
    <mc:Choice xmlns:p14="http://schemas.microsoft.com/office/powerpoint/2010/main" Requires="p14">
      <p:transition spd="slow" p14:dur="2000" advTm="134443"/>
    </mc:Choice>
    <mc:Fallback>
      <p:transition spd="slow" advTm="13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81000"/>
            <a:ext cx="8229600" cy="1143000"/>
          </a:xfrm>
        </p:spPr>
        <p:txBody>
          <a:bodyPr>
            <a:normAutofit fontScale="90000"/>
          </a:bodyPr>
          <a:lstStyle/>
          <a:p>
            <a:r>
              <a:rPr lang="en-US" sz="4400" dirty="0" smtClean="0"/>
              <a:t/>
            </a:r>
            <a:br>
              <a:rPr lang="en-US" sz="4400" dirty="0" smtClean="0"/>
            </a:br>
            <a:r>
              <a:rPr lang="en-US" sz="4400" dirty="0"/>
              <a:t>V</a:t>
            </a:r>
            <a:r>
              <a:rPr lang="en-US" sz="4400" dirty="0" smtClean="0"/>
              <a:t>SAT </a:t>
            </a:r>
            <a:r>
              <a:rPr lang="en-US" sz="4400" dirty="0"/>
              <a:t>Ground Station Specification</a:t>
            </a:r>
            <a:r>
              <a:rPr lang="en-US" dirty="0" smtClean="0"/>
              <a:t/>
            </a:r>
            <a:br>
              <a:rPr lang="en-US" dirty="0" smtClean="0"/>
            </a:br>
            <a:endParaRPr lang="en-US" sz="4400" dirty="0"/>
          </a:p>
        </p:txBody>
      </p:sp>
      <p:sp>
        <p:nvSpPr>
          <p:cNvPr id="6" name="Rectangle 1"/>
          <p:cNvSpPr>
            <a:spLocks noChangeArrowheads="1"/>
          </p:cNvSpPr>
          <p:nvPr>
            <p:custDataLst>
              <p:tags r:id="rId2"/>
            </p:custDataLst>
          </p:nvPr>
        </p:nvSpPr>
        <p:spPr bwMode="auto">
          <a:xfrm>
            <a:off x="1076325" y="1598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1125" algn="l"/>
                <a:tab pos="149225" algn="l"/>
                <a:tab pos="4341813" algn="l"/>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rPr>
            </a:br>
            <a:endParaRPr kumimoji="0" lang="en-US" sz="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1125" algn="l"/>
                <a:tab pos="149225" algn="l"/>
                <a:tab pos="4341813" algn="l"/>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Content Placeholder 6"/>
          <p:cNvSpPr>
            <a:spLocks noGrp="1"/>
          </p:cNvSpPr>
          <p:nvPr>
            <p:ph idx="1"/>
            <p:custDataLst>
              <p:tags r:id="rId3"/>
            </p:custDataLst>
          </p:nvPr>
        </p:nvSpPr>
        <p:spPr/>
        <p:txBody>
          <a:bodyPr>
            <a:normAutofit fontScale="92500" lnSpcReduction="10000"/>
          </a:bodyPr>
          <a:lstStyle/>
          <a:p>
            <a:r>
              <a:rPr lang="en-US" dirty="0" smtClean="0"/>
              <a:t>This is often referred to as an Earth Receive Station</a:t>
            </a:r>
          </a:p>
          <a:p>
            <a:r>
              <a:rPr lang="en-US" dirty="0"/>
              <a:t>An </a:t>
            </a:r>
            <a:r>
              <a:rPr lang="en-US" dirty="0" smtClean="0"/>
              <a:t>VSAT </a:t>
            </a:r>
            <a:r>
              <a:rPr lang="en-US" dirty="0"/>
              <a:t>System requires </a:t>
            </a:r>
            <a:r>
              <a:rPr lang="en-US" dirty="0" smtClean="0"/>
              <a:t>the GRS to receive transmissions directly from the VSAT satellite, and not data which is relayed through the Internet</a:t>
            </a:r>
            <a:endParaRPr lang="en-US" dirty="0"/>
          </a:p>
          <a:p>
            <a:r>
              <a:rPr lang="en-US" dirty="0"/>
              <a:t>System Characteristics:</a:t>
            </a:r>
          </a:p>
          <a:p>
            <a:pPr lvl="1"/>
            <a:r>
              <a:rPr lang="en-US" dirty="0" smtClean="0"/>
              <a:t>Overall </a:t>
            </a:r>
            <a:r>
              <a:rPr lang="en-US" dirty="0"/>
              <a:t>data collection system performance better than 99.9% error free data (Receiver must collect all data successfully transmitted from any remote station transmitting through </a:t>
            </a:r>
            <a:r>
              <a:rPr lang="en-US" dirty="0" smtClean="0"/>
              <a:t>VSAT)</a:t>
            </a:r>
            <a:endParaRPr lang="en-US" dirty="0"/>
          </a:p>
          <a:p>
            <a:r>
              <a:rPr lang="en-US" dirty="0" smtClean="0"/>
              <a:t>VSAT </a:t>
            </a:r>
            <a:r>
              <a:rPr lang="en-US" dirty="0"/>
              <a:t>receive dish capable of receiving data from remote stations according to performance standards set forth above.</a:t>
            </a:r>
          </a:p>
          <a:p>
            <a:r>
              <a:rPr lang="en-US" dirty="0" smtClean="0"/>
              <a:t>Receiver/modem, </a:t>
            </a:r>
            <a:r>
              <a:rPr lang="en-US" dirty="0"/>
              <a:t>antenna, cabling, and all other accessories necessary to have a fully functional and reliable </a:t>
            </a:r>
            <a:r>
              <a:rPr lang="en-US" dirty="0" smtClean="0"/>
              <a:t>GRS</a:t>
            </a:r>
            <a:endParaRPr lang="en-US" dirty="0"/>
          </a:p>
          <a:p>
            <a:r>
              <a:rPr lang="en-US" dirty="0"/>
              <a:t>Front panel indicators on receiver for signal acquisition, channel activity and diagnostics</a:t>
            </a:r>
          </a:p>
          <a:p>
            <a:endParaRPr lang="en-US" dirty="0"/>
          </a:p>
        </p:txBody>
      </p:sp>
    </p:spTree>
    <p:extLst>
      <p:ext uri="{BB962C8B-B14F-4D97-AF65-F5344CB8AC3E}">
        <p14:creationId xmlns:p14="http://schemas.microsoft.com/office/powerpoint/2010/main" val="305644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81000"/>
            <a:ext cx="8229600" cy="1143000"/>
          </a:xfrm>
        </p:spPr>
        <p:txBody>
          <a:bodyPr>
            <a:normAutofit fontScale="90000"/>
          </a:bodyPr>
          <a:lstStyle/>
          <a:p>
            <a:r>
              <a:rPr lang="en-US" sz="4400" dirty="0" smtClean="0"/>
              <a:t/>
            </a:r>
            <a:br>
              <a:rPr lang="en-US" sz="4400" dirty="0" smtClean="0"/>
            </a:br>
            <a:r>
              <a:rPr lang="en-US" dirty="0" smtClean="0"/>
              <a:t>GSM/GPRS </a:t>
            </a:r>
            <a:r>
              <a:rPr lang="en-US" dirty="0"/>
              <a:t>Ground Station Specification</a:t>
            </a:r>
            <a:r>
              <a:rPr lang="en-US" dirty="0" smtClean="0"/>
              <a:t/>
            </a:r>
            <a:br>
              <a:rPr lang="en-US" dirty="0" smtClean="0"/>
            </a:br>
            <a:endParaRPr lang="en-US" sz="4400" dirty="0"/>
          </a:p>
        </p:txBody>
      </p:sp>
      <p:sp>
        <p:nvSpPr>
          <p:cNvPr id="6" name="Rectangle 1"/>
          <p:cNvSpPr>
            <a:spLocks noChangeArrowheads="1"/>
          </p:cNvSpPr>
          <p:nvPr>
            <p:custDataLst>
              <p:tags r:id="rId2"/>
            </p:custDataLst>
          </p:nvPr>
        </p:nvSpPr>
        <p:spPr bwMode="auto">
          <a:xfrm>
            <a:off x="1076325" y="1598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1125" algn="l"/>
                <a:tab pos="149225" algn="l"/>
                <a:tab pos="4341813" algn="l"/>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rPr>
            </a:br>
            <a:endParaRPr kumimoji="0" lang="en-US" sz="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1125" algn="l"/>
                <a:tab pos="149225" algn="l"/>
                <a:tab pos="4341813" algn="l"/>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Content Placeholder 6"/>
          <p:cNvSpPr>
            <a:spLocks noGrp="1"/>
          </p:cNvSpPr>
          <p:nvPr>
            <p:ph idx="1"/>
            <p:custDataLst>
              <p:tags r:id="rId3"/>
            </p:custDataLst>
          </p:nvPr>
        </p:nvSpPr>
        <p:spPr/>
        <p:txBody>
          <a:bodyPr/>
          <a:lstStyle/>
          <a:p>
            <a:r>
              <a:rPr lang="en-US" dirty="0" smtClean="0"/>
              <a:t>A GSM/GPRS Ground Station receives GPRS data through the Internet, as there is no direct method of data collection such as that possible on INSAT and VSAT</a:t>
            </a:r>
          </a:p>
          <a:p>
            <a:r>
              <a:rPr lang="en-US" dirty="0"/>
              <a:t>An INSAT System requires </a:t>
            </a:r>
            <a:r>
              <a:rPr lang="en-US" dirty="0" smtClean="0"/>
              <a:t>a highly reliable Internet connection </a:t>
            </a:r>
            <a:r>
              <a:rPr lang="en-US" dirty="0"/>
              <a:t>to receive data being relayed through the </a:t>
            </a:r>
            <a:r>
              <a:rPr lang="en-US" dirty="0" smtClean="0"/>
              <a:t>mobile network</a:t>
            </a:r>
            <a:endParaRPr lang="en-US" dirty="0"/>
          </a:p>
          <a:p>
            <a:r>
              <a:rPr lang="en-US" dirty="0" smtClean="0"/>
              <a:t>There are no receivers required as transmissions will arrive by way of the Internet</a:t>
            </a:r>
          </a:p>
          <a:p>
            <a:endParaRPr lang="en-US" dirty="0"/>
          </a:p>
        </p:txBody>
      </p:sp>
    </p:spTree>
    <p:extLst>
      <p:ext uri="{BB962C8B-B14F-4D97-AF65-F5344CB8AC3E}">
        <p14:creationId xmlns:p14="http://schemas.microsoft.com/office/powerpoint/2010/main" val="18250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381000"/>
            <a:ext cx="8229600" cy="1143000"/>
          </a:xfrm>
        </p:spPr>
        <p:txBody>
          <a:bodyPr>
            <a:normAutofit fontScale="90000"/>
          </a:bodyPr>
          <a:lstStyle/>
          <a:p>
            <a:r>
              <a:rPr lang="en-US" sz="4400" dirty="0" smtClean="0"/>
              <a:t/>
            </a:r>
            <a:br>
              <a:rPr lang="en-US" sz="4400" dirty="0" smtClean="0"/>
            </a:br>
            <a:r>
              <a:rPr lang="en-US" sz="4400" dirty="0" smtClean="0"/>
              <a:t>ALERT Base Station </a:t>
            </a:r>
            <a:r>
              <a:rPr lang="en-US" sz="4400" dirty="0"/>
              <a:t>Specification</a:t>
            </a:r>
            <a:r>
              <a:rPr lang="en-US" dirty="0" smtClean="0"/>
              <a:t/>
            </a:r>
            <a:br>
              <a:rPr lang="en-US" dirty="0" smtClean="0"/>
            </a:br>
            <a:endParaRPr lang="en-US" sz="4400" dirty="0"/>
          </a:p>
        </p:txBody>
      </p:sp>
      <p:sp>
        <p:nvSpPr>
          <p:cNvPr id="6" name="Rectangle 1"/>
          <p:cNvSpPr>
            <a:spLocks noChangeArrowheads="1"/>
          </p:cNvSpPr>
          <p:nvPr>
            <p:custDataLst>
              <p:tags r:id="rId2"/>
            </p:custDataLst>
          </p:nvPr>
        </p:nvSpPr>
        <p:spPr bwMode="auto">
          <a:xfrm>
            <a:off x="1076325" y="15986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1125" algn="l"/>
                <a:tab pos="149225" algn="l"/>
                <a:tab pos="4341813" algn="l"/>
              </a:tabLst>
            </a:pPr>
            <a:r>
              <a:rPr kumimoji="0" lang="en-US" sz="1200" b="0" i="0" u="none" strike="noStrike" cap="none" normalizeH="0" baseline="0" smtClean="0">
                <a:ln>
                  <a:noFill/>
                </a:ln>
                <a:solidFill>
                  <a:schemeClr val="tx1"/>
                </a:solidFill>
                <a:effectLst/>
                <a:latin typeface="Arial" pitchFamily="34" charset="0"/>
                <a:ea typeface="Times New Roman" pitchFamily="18" charset="0"/>
              </a:rPr>
              <a:t/>
            </a:r>
            <a:br>
              <a:rPr kumimoji="0" lang="en-US" sz="1200" b="0" i="0" u="none" strike="noStrike" cap="none" normalizeH="0" baseline="0" smtClean="0">
                <a:ln>
                  <a:noFill/>
                </a:ln>
                <a:solidFill>
                  <a:schemeClr val="tx1"/>
                </a:solidFill>
                <a:effectLst/>
                <a:latin typeface="Arial" pitchFamily="34" charset="0"/>
                <a:ea typeface="Times New Roman" pitchFamily="18" charset="0"/>
              </a:rPr>
            </a:br>
            <a:endParaRPr kumimoji="0" lang="en-US" sz="8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1125" algn="l"/>
                <a:tab pos="149225" algn="l"/>
                <a:tab pos="4341813" algn="l"/>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Content Placeholder 6"/>
          <p:cNvSpPr>
            <a:spLocks noGrp="1"/>
          </p:cNvSpPr>
          <p:nvPr>
            <p:ph idx="1"/>
            <p:custDataLst>
              <p:tags r:id="rId3"/>
            </p:custDataLst>
          </p:nvPr>
        </p:nvSpPr>
        <p:spPr/>
        <p:txBody>
          <a:bodyPr>
            <a:normAutofit fontScale="92500" lnSpcReduction="10000"/>
          </a:bodyPr>
          <a:lstStyle/>
          <a:p>
            <a:r>
              <a:rPr lang="en-US" dirty="0" smtClean="0"/>
              <a:t>An ALERT Base Station </a:t>
            </a:r>
            <a:r>
              <a:rPr lang="en-US" dirty="0"/>
              <a:t>requires </a:t>
            </a:r>
            <a:r>
              <a:rPr lang="en-US" dirty="0" smtClean="0"/>
              <a:t>an antenna </a:t>
            </a:r>
            <a:r>
              <a:rPr lang="en-US" dirty="0"/>
              <a:t>to receive data being relayed through the </a:t>
            </a:r>
            <a:r>
              <a:rPr lang="en-US" dirty="0" smtClean="0"/>
              <a:t>ALERT system</a:t>
            </a:r>
            <a:endParaRPr lang="en-US" dirty="0"/>
          </a:p>
          <a:p>
            <a:r>
              <a:rPr lang="en-US" dirty="0"/>
              <a:t>A receiver and signal modifiers/conditioners as well as other components to effectively receive </a:t>
            </a:r>
            <a:r>
              <a:rPr lang="en-US" dirty="0" smtClean="0"/>
              <a:t>from ALERT broadcasts</a:t>
            </a:r>
          </a:p>
          <a:p>
            <a:r>
              <a:rPr lang="en-US" dirty="0"/>
              <a:t>System Characteristics:</a:t>
            </a:r>
          </a:p>
          <a:p>
            <a:pPr lvl="1"/>
            <a:r>
              <a:rPr lang="en-US" dirty="0" smtClean="0"/>
              <a:t>Overall </a:t>
            </a:r>
            <a:r>
              <a:rPr lang="en-US" dirty="0"/>
              <a:t>data collection system performance better than 99.9% error free data (Receiver must collect all data successfully transmitted from any remote station transmitting through </a:t>
            </a:r>
            <a:r>
              <a:rPr lang="en-US" dirty="0" smtClean="0"/>
              <a:t>ALERT)</a:t>
            </a:r>
            <a:endParaRPr lang="en-US" dirty="0"/>
          </a:p>
          <a:p>
            <a:r>
              <a:rPr lang="en-US" dirty="0" smtClean="0"/>
              <a:t>ALERT </a:t>
            </a:r>
            <a:r>
              <a:rPr lang="en-US" dirty="0"/>
              <a:t>receive </a:t>
            </a:r>
            <a:r>
              <a:rPr lang="en-US" dirty="0" smtClean="0"/>
              <a:t>antenna </a:t>
            </a:r>
            <a:r>
              <a:rPr lang="en-US" dirty="0"/>
              <a:t>capable of receiving data from remote stations according to performance standards set forth above.</a:t>
            </a:r>
          </a:p>
          <a:p>
            <a:r>
              <a:rPr lang="en-US" dirty="0"/>
              <a:t>Receiver, antenna, cabling, and all other accessories necessary to have a fully functional and reliable </a:t>
            </a:r>
            <a:r>
              <a:rPr lang="en-US" dirty="0" smtClean="0"/>
              <a:t>GRS</a:t>
            </a:r>
            <a:endParaRPr lang="en-US" dirty="0"/>
          </a:p>
          <a:p>
            <a:r>
              <a:rPr lang="en-US" dirty="0"/>
              <a:t>Front panel indicators on receiver for signal acquisition, </a:t>
            </a:r>
            <a:r>
              <a:rPr lang="en-US" dirty="0" smtClean="0"/>
              <a:t>channel/frequency </a:t>
            </a:r>
            <a:r>
              <a:rPr lang="en-US" dirty="0"/>
              <a:t>activity and diagnostics</a:t>
            </a:r>
          </a:p>
          <a:p>
            <a:endParaRPr lang="en-US" dirty="0"/>
          </a:p>
          <a:p>
            <a:endParaRPr lang="en-US" dirty="0"/>
          </a:p>
        </p:txBody>
      </p:sp>
    </p:spTree>
    <p:extLst>
      <p:ext uri="{BB962C8B-B14F-4D97-AF65-F5344CB8AC3E}">
        <p14:creationId xmlns:p14="http://schemas.microsoft.com/office/powerpoint/2010/main" val="18250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fade">
                                      <p:cBhvr>
                                        <p:cTn id="3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2400" y="1048512"/>
            <a:ext cx="9067800" cy="932688"/>
          </a:xfrm>
        </p:spPr>
        <p:txBody>
          <a:bodyPr>
            <a:normAutofit/>
          </a:bodyPr>
          <a:lstStyle/>
          <a:p>
            <a:pPr algn="ctr"/>
            <a:r>
              <a:rPr lang="en-US" dirty="0" smtClean="0"/>
              <a:t>End of Module 5</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5215369"/>
      </p:ext>
    </p:extLst>
  </p:cSld>
  <p:clrMapOvr>
    <a:masterClrMapping/>
  </p:clrMapOvr>
  <mc:AlternateContent xmlns:mc="http://schemas.openxmlformats.org/markup-compatibility/2006">
    <mc:Choice xmlns:p14="http://schemas.microsoft.com/office/powerpoint/2010/main" Requires="p14">
      <p:transition spd="slow" p14:dur="2000" advTm="7774"/>
    </mc:Choice>
    <mc:Fallback>
      <p:transition spd="slow" advTm="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533400"/>
            <a:ext cx="8686800" cy="1143000"/>
          </a:xfrm>
        </p:spPr>
        <p:txBody>
          <a:bodyPr>
            <a:normAutofit/>
          </a:bodyPr>
          <a:lstStyle/>
          <a:p>
            <a:r>
              <a:rPr lang="en-US" sz="4000" dirty="0" smtClean="0"/>
              <a:t>Key Specification Requirements</a:t>
            </a:r>
            <a:endParaRPr lang="en-US" sz="4000" dirty="0"/>
          </a:p>
        </p:txBody>
      </p:sp>
      <p:sp>
        <p:nvSpPr>
          <p:cNvPr id="3" name="Content Placeholder 2"/>
          <p:cNvSpPr>
            <a:spLocks noGrp="1"/>
          </p:cNvSpPr>
          <p:nvPr>
            <p:ph idx="1"/>
            <p:custDataLst>
              <p:tags r:id="rId3"/>
            </p:custDataLst>
          </p:nvPr>
        </p:nvSpPr>
        <p:spPr>
          <a:xfrm>
            <a:off x="457200" y="1905001"/>
            <a:ext cx="8229600" cy="5029199"/>
          </a:xfrm>
        </p:spPr>
        <p:txBody>
          <a:bodyPr>
            <a:normAutofit/>
          </a:bodyPr>
          <a:lstStyle/>
          <a:p>
            <a:r>
              <a:rPr lang="en-US" dirty="0" smtClean="0"/>
              <a:t>Accuracy: </a:t>
            </a:r>
          </a:p>
          <a:p>
            <a:pPr lvl="1"/>
            <a:r>
              <a:rPr lang="en-US" dirty="0" smtClean="0"/>
              <a:t>The </a:t>
            </a:r>
            <a:r>
              <a:rPr lang="en-US" dirty="0"/>
              <a:t>correctness of the reading (how close it is to reality) Two primary sources of error is drift and stability.</a:t>
            </a:r>
          </a:p>
          <a:p>
            <a:r>
              <a:rPr lang="en-US" dirty="0" smtClean="0"/>
              <a:t>Resolution: </a:t>
            </a:r>
          </a:p>
          <a:p>
            <a:pPr lvl="1"/>
            <a:r>
              <a:rPr lang="en-US" dirty="0" smtClean="0"/>
              <a:t>The </a:t>
            </a:r>
            <a:r>
              <a:rPr lang="en-US" dirty="0"/>
              <a:t>fineness to which an instrument can be read.</a:t>
            </a:r>
          </a:p>
          <a:p>
            <a:r>
              <a:rPr lang="en-US" dirty="0" smtClean="0"/>
              <a:t>Precision:</a:t>
            </a:r>
          </a:p>
          <a:p>
            <a:pPr lvl="1"/>
            <a:r>
              <a:rPr lang="en-US" dirty="0" smtClean="0"/>
              <a:t>The </a:t>
            </a:r>
            <a:r>
              <a:rPr lang="en-US" dirty="0"/>
              <a:t>fineness to which and instrument can be read repeatedly and reliably (Usually </a:t>
            </a:r>
            <a:r>
              <a:rPr lang="en-US" dirty="0" smtClean="0"/>
              <a:t>a </a:t>
            </a:r>
            <a:r>
              <a:rPr lang="en-US" dirty="0" smtClean="0"/>
              <a:t>tradeoff between accuracy/precision and</a:t>
            </a:r>
            <a:r>
              <a:rPr lang="en-US" dirty="0" smtClean="0"/>
              <a:t> </a:t>
            </a:r>
            <a:r>
              <a:rPr lang="en-US" dirty="0"/>
              <a:t>range)</a:t>
            </a:r>
          </a:p>
          <a:p>
            <a:r>
              <a:rPr lang="en-US" dirty="0" smtClean="0"/>
              <a:t>Range: </a:t>
            </a:r>
          </a:p>
          <a:p>
            <a:pPr lvl="1"/>
            <a:r>
              <a:rPr lang="en-US" dirty="0" smtClean="0"/>
              <a:t>The </a:t>
            </a:r>
            <a:r>
              <a:rPr lang="en-US" dirty="0"/>
              <a:t>span of the expected measurements</a:t>
            </a:r>
          </a:p>
          <a:p>
            <a:endParaRPr lang="en-US"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35659894"/>
      </p:ext>
    </p:extLst>
  </p:cSld>
  <p:clrMapOvr>
    <a:masterClrMapping/>
  </p:clrMapOvr>
  <mc:AlternateContent xmlns:mc="http://schemas.openxmlformats.org/markup-compatibility/2006">
    <mc:Choice xmlns:p14="http://schemas.microsoft.com/office/powerpoint/2010/main" Requires="p14">
      <p:transition spd="slow" p14:dur="2000" advTm="109378"/>
    </mc:Choice>
    <mc:Fallback>
      <p:transition spd="slow" advTm="10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sz="4000" dirty="0" smtClean="0"/>
              <a:t>Accuracy and Precision</a:t>
            </a:r>
            <a:endParaRPr lang="en-US" sz="4000" dirty="0"/>
          </a:p>
        </p:txBody>
      </p:sp>
      <p:sp>
        <p:nvSpPr>
          <p:cNvPr id="3" name="Content Placeholder 2"/>
          <p:cNvSpPr>
            <a:spLocks noGrp="1"/>
          </p:cNvSpPr>
          <p:nvPr>
            <p:ph idx="1"/>
            <p:custDataLst>
              <p:tags r:id="rId3"/>
            </p:custDataLst>
          </p:nvPr>
        </p:nvSpPr>
        <p:spPr>
          <a:xfrm>
            <a:off x="457200" y="1600200"/>
            <a:ext cx="3962400" cy="5029199"/>
          </a:xfrm>
        </p:spPr>
        <p:txBody>
          <a:bodyPr>
            <a:normAutofit/>
          </a:bodyPr>
          <a:lstStyle/>
          <a:p>
            <a:r>
              <a:rPr lang="en-US" dirty="0" smtClean="0"/>
              <a:t>Not accurate but precise</a:t>
            </a:r>
          </a:p>
          <a:p>
            <a:r>
              <a:rPr lang="en-US" dirty="0" smtClean="0"/>
              <a:t>Accurate but not precise</a:t>
            </a:r>
          </a:p>
          <a:p>
            <a:r>
              <a:rPr lang="en-US" dirty="0" smtClean="0"/>
              <a:t>Not accurate, not precise</a:t>
            </a:r>
          </a:p>
          <a:p>
            <a:pPr marL="0" indent="0">
              <a:buNone/>
            </a:pPr>
            <a:endParaRPr lang="en-US" dirty="0"/>
          </a:p>
        </p:txBody>
      </p:sp>
      <p:cxnSp>
        <p:nvCxnSpPr>
          <p:cNvPr id="5" name="Straight Connector 4"/>
          <p:cNvCxnSpPr/>
          <p:nvPr/>
        </p:nvCxnSpPr>
        <p:spPr>
          <a:xfrm>
            <a:off x="4876800" y="2590800"/>
            <a:ext cx="0" cy="289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876800" y="5486400"/>
            <a:ext cx="373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custDataLst>
              <p:tags r:id="rId4"/>
            </p:custDataLst>
          </p:nvPr>
        </p:nvSpPr>
        <p:spPr>
          <a:xfrm>
            <a:off x="5334000" y="3182389"/>
            <a:ext cx="2729345" cy="1618211"/>
          </a:xfrm>
          <a:custGeom>
            <a:avLst/>
            <a:gdLst>
              <a:gd name="connsiteX0" fmla="*/ 0 w 3075709"/>
              <a:gd name="connsiteY0" fmla="*/ 2211249 h 2211249"/>
              <a:gd name="connsiteX1" fmla="*/ 1562792 w 3075709"/>
              <a:gd name="connsiteY1" fmla="*/ 63 h 2211249"/>
              <a:gd name="connsiteX2" fmla="*/ 3075709 w 3075709"/>
              <a:gd name="connsiteY2" fmla="*/ 2136434 h 2211249"/>
            </a:gdLst>
            <a:ahLst/>
            <a:cxnLst>
              <a:cxn ang="0">
                <a:pos x="connsiteX0" y="connsiteY0"/>
              </a:cxn>
              <a:cxn ang="0">
                <a:pos x="connsiteX1" y="connsiteY1"/>
              </a:cxn>
              <a:cxn ang="0">
                <a:pos x="connsiteX2" y="connsiteY2"/>
              </a:cxn>
            </a:cxnLst>
            <a:rect l="l" t="t" r="r" b="b"/>
            <a:pathLst>
              <a:path w="3075709" h="2211249">
                <a:moveTo>
                  <a:pt x="0" y="2211249"/>
                </a:moveTo>
                <a:cubicBezTo>
                  <a:pt x="525087" y="1111890"/>
                  <a:pt x="1050174" y="12532"/>
                  <a:pt x="1562792" y="63"/>
                </a:cubicBezTo>
                <a:cubicBezTo>
                  <a:pt x="2075410" y="-12406"/>
                  <a:pt x="2830484" y="1802539"/>
                  <a:pt x="3075709" y="213643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6" name="Group 25"/>
          <p:cNvGrpSpPr/>
          <p:nvPr/>
        </p:nvGrpSpPr>
        <p:grpSpPr>
          <a:xfrm>
            <a:off x="5181600" y="2522221"/>
            <a:ext cx="2927464" cy="1505984"/>
            <a:chOff x="5181600" y="2522221"/>
            <a:chExt cx="2927464" cy="1505984"/>
          </a:xfrm>
          <a:solidFill>
            <a:srgbClr val="00B050"/>
          </a:solidFill>
        </p:grpSpPr>
        <p:sp>
          <p:nvSpPr>
            <p:cNvPr id="24" name="Oval 23"/>
            <p:cNvSpPr/>
            <p:nvPr>
              <p:custDataLst>
                <p:tags r:id="rId31"/>
              </p:custDataLst>
            </p:nvPr>
          </p:nvSpPr>
          <p:spPr>
            <a:xfrm>
              <a:off x="5181600" y="39824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custDataLst>
                <p:tags r:id="rId32"/>
              </p:custDataLst>
            </p:nvPr>
          </p:nvSpPr>
          <p:spPr>
            <a:xfrm>
              <a:off x="5403275" y="369084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custDataLst>
                <p:tags r:id="rId33"/>
              </p:custDataLst>
            </p:nvPr>
          </p:nvSpPr>
          <p:spPr>
            <a:xfrm>
              <a:off x="5631179" y="33528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custDataLst>
                <p:tags r:id="rId34"/>
              </p:custDataLst>
            </p:nvPr>
          </p:nvSpPr>
          <p:spPr>
            <a:xfrm>
              <a:off x="5854240" y="30480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custDataLst>
                <p:tags r:id="rId35"/>
              </p:custDataLst>
            </p:nvPr>
          </p:nvSpPr>
          <p:spPr>
            <a:xfrm>
              <a:off x="6141719" y="27432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custDataLst>
                <p:tags r:id="rId36"/>
              </p:custDataLst>
            </p:nvPr>
          </p:nvSpPr>
          <p:spPr>
            <a:xfrm>
              <a:off x="6455523" y="256794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31"/>
            <p:cNvSpPr/>
            <p:nvPr>
              <p:custDataLst>
                <p:tags r:id="rId37"/>
              </p:custDataLst>
            </p:nvPr>
          </p:nvSpPr>
          <p:spPr>
            <a:xfrm>
              <a:off x="6751319" y="252222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custDataLst>
                <p:tags r:id="rId38"/>
              </p:custDataLst>
            </p:nvPr>
          </p:nvSpPr>
          <p:spPr>
            <a:xfrm>
              <a:off x="7117081" y="26136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3"/>
            <p:cNvSpPr/>
            <p:nvPr>
              <p:custDataLst>
                <p:tags r:id="rId39"/>
              </p:custDataLst>
            </p:nvPr>
          </p:nvSpPr>
          <p:spPr>
            <a:xfrm>
              <a:off x="7315200" y="278891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Oval 34"/>
            <p:cNvSpPr/>
            <p:nvPr>
              <p:custDataLst>
                <p:tags r:id="rId40"/>
              </p:custDataLst>
            </p:nvPr>
          </p:nvSpPr>
          <p:spPr>
            <a:xfrm>
              <a:off x="7543800" y="302721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Oval 35"/>
            <p:cNvSpPr/>
            <p:nvPr>
              <p:custDataLst>
                <p:tags r:id="rId41"/>
              </p:custDataLst>
            </p:nvPr>
          </p:nvSpPr>
          <p:spPr>
            <a:xfrm>
              <a:off x="7696200" y="330708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Oval 36"/>
            <p:cNvSpPr/>
            <p:nvPr>
              <p:custDataLst>
                <p:tags r:id="rId42"/>
              </p:custDataLst>
            </p:nvPr>
          </p:nvSpPr>
          <p:spPr>
            <a:xfrm>
              <a:off x="7924800" y="364512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Oval 37"/>
            <p:cNvSpPr/>
            <p:nvPr>
              <p:custDataLst>
                <p:tags r:id="rId43"/>
              </p:custDataLst>
            </p:nvPr>
          </p:nvSpPr>
          <p:spPr>
            <a:xfrm>
              <a:off x="8063345" y="39471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39" name="Group 38"/>
          <p:cNvGrpSpPr/>
          <p:nvPr/>
        </p:nvGrpSpPr>
        <p:grpSpPr>
          <a:xfrm>
            <a:off x="5227319" y="3029294"/>
            <a:ext cx="2904604" cy="1560021"/>
            <a:chOff x="5227319" y="3029294"/>
            <a:chExt cx="2904604" cy="1560021"/>
          </a:xfrm>
          <a:solidFill>
            <a:srgbClr val="0070C0"/>
          </a:solidFill>
        </p:grpSpPr>
        <p:sp>
          <p:nvSpPr>
            <p:cNvPr id="40" name="Oval 39"/>
            <p:cNvSpPr/>
            <p:nvPr>
              <p:custDataLst>
                <p:tags r:id="rId14"/>
              </p:custDataLst>
            </p:nvPr>
          </p:nvSpPr>
          <p:spPr>
            <a:xfrm>
              <a:off x="5227319" y="44958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Oval 40"/>
            <p:cNvSpPr/>
            <p:nvPr>
              <p:custDataLst>
                <p:tags r:id="rId15"/>
              </p:custDataLst>
            </p:nvPr>
          </p:nvSpPr>
          <p:spPr>
            <a:xfrm>
              <a:off x="5491940" y="411480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Oval 41"/>
            <p:cNvSpPr/>
            <p:nvPr>
              <p:custDataLst>
                <p:tags r:id="rId16"/>
              </p:custDataLst>
            </p:nvPr>
          </p:nvSpPr>
          <p:spPr>
            <a:xfrm>
              <a:off x="5647801" y="453528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Oval 42"/>
            <p:cNvSpPr/>
            <p:nvPr>
              <p:custDataLst>
                <p:tags r:id="rId17"/>
              </p:custDataLst>
            </p:nvPr>
          </p:nvSpPr>
          <p:spPr>
            <a:xfrm>
              <a:off x="5911041" y="416051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Oval 43"/>
            <p:cNvSpPr/>
            <p:nvPr>
              <p:custDataLst>
                <p:tags r:id="rId18"/>
              </p:custDataLst>
            </p:nvPr>
          </p:nvSpPr>
          <p:spPr>
            <a:xfrm>
              <a:off x="5790505" y="374210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Oval 44"/>
            <p:cNvSpPr/>
            <p:nvPr>
              <p:custDataLst>
                <p:tags r:id="rId19"/>
              </p:custDataLst>
            </p:nvPr>
          </p:nvSpPr>
          <p:spPr>
            <a:xfrm>
              <a:off x="6197827" y="37587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Oval 45"/>
            <p:cNvSpPr/>
            <p:nvPr>
              <p:custDataLst>
                <p:tags r:id="rId20"/>
              </p:custDataLst>
            </p:nvPr>
          </p:nvSpPr>
          <p:spPr>
            <a:xfrm>
              <a:off x="6086301" y="340336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Oval 46"/>
            <p:cNvSpPr/>
            <p:nvPr>
              <p:custDataLst>
                <p:tags r:id="rId21"/>
              </p:custDataLst>
            </p:nvPr>
          </p:nvSpPr>
          <p:spPr>
            <a:xfrm>
              <a:off x="6508860" y="343176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Oval 47"/>
            <p:cNvSpPr/>
            <p:nvPr>
              <p:custDataLst>
                <p:tags r:id="rId22"/>
              </p:custDataLst>
            </p:nvPr>
          </p:nvSpPr>
          <p:spPr>
            <a:xfrm>
              <a:off x="6652953" y="3029294"/>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Oval 48"/>
            <p:cNvSpPr/>
            <p:nvPr>
              <p:custDataLst>
                <p:tags r:id="rId23"/>
              </p:custDataLst>
            </p:nvPr>
          </p:nvSpPr>
          <p:spPr>
            <a:xfrm>
              <a:off x="6934200" y="347748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Oval 49"/>
            <p:cNvSpPr/>
            <p:nvPr>
              <p:custDataLst>
                <p:tags r:id="rId24"/>
              </p:custDataLst>
            </p:nvPr>
          </p:nvSpPr>
          <p:spPr>
            <a:xfrm>
              <a:off x="7102535" y="31823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val 50"/>
            <p:cNvSpPr/>
            <p:nvPr>
              <p:custDataLst>
                <p:tags r:id="rId25"/>
              </p:custDataLst>
            </p:nvPr>
          </p:nvSpPr>
          <p:spPr>
            <a:xfrm>
              <a:off x="7162800" y="375873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Oval 51"/>
            <p:cNvSpPr/>
            <p:nvPr>
              <p:custDataLst>
                <p:tags r:id="rId26"/>
              </p:custDataLst>
            </p:nvPr>
          </p:nvSpPr>
          <p:spPr>
            <a:xfrm>
              <a:off x="7498080" y="359940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Oval 52"/>
            <p:cNvSpPr/>
            <p:nvPr>
              <p:custDataLst>
                <p:tags r:id="rId27"/>
              </p:custDataLst>
            </p:nvPr>
          </p:nvSpPr>
          <p:spPr>
            <a:xfrm>
              <a:off x="7391400" y="407115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Oval 53"/>
            <p:cNvSpPr/>
            <p:nvPr>
              <p:custDataLst>
                <p:tags r:id="rId28"/>
              </p:custDataLst>
            </p:nvPr>
          </p:nvSpPr>
          <p:spPr>
            <a:xfrm>
              <a:off x="7848600" y="407115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Oval 54"/>
            <p:cNvSpPr/>
            <p:nvPr>
              <p:custDataLst>
                <p:tags r:id="rId29"/>
              </p:custDataLst>
            </p:nvPr>
          </p:nvSpPr>
          <p:spPr>
            <a:xfrm>
              <a:off x="7644936" y="4441075"/>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Oval 55"/>
            <p:cNvSpPr/>
            <p:nvPr>
              <p:custDataLst>
                <p:tags r:id="rId30"/>
              </p:custDataLst>
            </p:nvPr>
          </p:nvSpPr>
          <p:spPr>
            <a:xfrm>
              <a:off x="8086204" y="4543596"/>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024" name="Group 1023"/>
          <p:cNvGrpSpPr/>
          <p:nvPr/>
        </p:nvGrpSpPr>
        <p:grpSpPr>
          <a:xfrm>
            <a:off x="5448994" y="2697481"/>
            <a:ext cx="3054925" cy="1522610"/>
            <a:chOff x="5448994" y="2697481"/>
            <a:chExt cx="3054925" cy="1522610"/>
          </a:xfrm>
          <a:solidFill>
            <a:srgbClr val="FF0000"/>
          </a:solidFill>
        </p:grpSpPr>
        <p:sp>
          <p:nvSpPr>
            <p:cNvPr id="57" name="Oval 56"/>
            <p:cNvSpPr/>
            <p:nvPr>
              <p:custDataLst>
                <p:tags r:id="rId7"/>
              </p:custDataLst>
            </p:nvPr>
          </p:nvSpPr>
          <p:spPr>
            <a:xfrm>
              <a:off x="5448994" y="2697481"/>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8" name="Oval 57"/>
            <p:cNvSpPr/>
            <p:nvPr>
              <p:custDataLst>
                <p:tags r:id="rId8"/>
              </p:custDataLst>
            </p:nvPr>
          </p:nvSpPr>
          <p:spPr>
            <a:xfrm>
              <a:off x="5641564" y="359940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9" name="Oval 58"/>
            <p:cNvSpPr/>
            <p:nvPr>
              <p:custDataLst>
                <p:tags r:id="rId9"/>
              </p:custDataLst>
            </p:nvPr>
          </p:nvSpPr>
          <p:spPr>
            <a:xfrm>
              <a:off x="6100847" y="3006434"/>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0" name="Oval 59"/>
            <p:cNvSpPr/>
            <p:nvPr>
              <p:custDataLst>
                <p:tags r:id="rId10"/>
              </p:custDataLst>
            </p:nvPr>
          </p:nvSpPr>
          <p:spPr>
            <a:xfrm>
              <a:off x="6652953" y="412865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1" name="Oval 60"/>
            <p:cNvSpPr/>
            <p:nvPr>
              <p:custDataLst>
                <p:tags r:id="rId11"/>
              </p:custDataLst>
            </p:nvPr>
          </p:nvSpPr>
          <p:spPr>
            <a:xfrm>
              <a:off x="6807427" y="284502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2" name="Oval 61"/>
            <p:cNvSpPr/>
            <p:nvPr>
              <p:custDataLst>
                <p:tags r:id="rId12"/>
              </p:custDataLst>
            </p:nvPr>
          </p:nvSpPr>
          <p:spPr>
            <a:xfrm>
              <a:off x="8229600" y="315952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3" name="Oval 62"/>
            <p:cNvSpPr/>
            <p:nvPr>
              <p:custDataLst>
                <p:tags r:id="rId13"/>
              </p:custDataLst>
            </p:nvPr>
          </p:nvSpPr>
          <p:spPr>
            <a:xfrm>
              <a:off x="8458200" y="4174372"/>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cxnSp>
        <p:nvCxnSpPr>
          <p:cNvPr id="1027" name="Straight Arrow Connector 1026"/>
          <p:cNvCxnSpPr/>
          <p:nvPr/>
        </p:nvCxnSpPr>
        <p:spPr>
          <a:xfrm>
            <a:off x="4114800" y="1905000"/>
            <a:ext cx="1841960" cy="6858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2362200"/>
            <a:ext cx="1762299" cy="944881"/>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91000" y="2743200"/>
            <a:ext cx="1082038" cy="457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191000" y="2743200"/>
            <a:ext cx="231786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4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1340534"/>
      </p:ext>
    </p:extLst>
  </p:cSld>
  <p:clrMapOvr>
    <a:masterClrMapping/>
  </p:clrMapOvr>
  <mc:AlternateContent xmlns:mc="http://schemas.openxmlformats.org/markup-compatibility/2006">
    <mc:Choice xmlns:p14="http://schemas.microsoft.com/office/powerpoint/2010/main" Requires="p14">
      <p:transition spd="slow" p14:dur="2000" advTm="59482"/>
    </mc:Choice>
    <mc:Fallback>
      <p:transition spd="slow" advTm="5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6" presetClass="entr" presetSubtype="16"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6" presetClass="entr" presetSubtype="16"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circle(in)">
                                      <p:cBhvr>
                                        <p:cTn id="19" dur="2000"/>
                                        <p:tgtEl>
                                          <p:spTgt spid="102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par>
                                <p:cTn id="24" presetID="10" presetClass="exit" presetSubtype="0" fill="hold" nodeType="with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027"/>
                                        </p:tgtEl>
                                      </p:cBhvr>
                                    </p:animEffect>
                                    <p:set>
                                      <p:cBhvr>
                                        <p:cTn id="29" dur="1" fill="hold">
                                          <p:stCondLst>
                                            <p:cond delay="499"/>
                                          </p:stCondLst>
                                        </p:cTn>
                                        <p:tgtEl>
                                          <p:spTgt spid="1027"/>
                                        </p:tgtEl>
                                        <p:attrNameLst>
                                          <p:attrName>style.visibility</p:attrName>
                                        </p:attrNameLst>
                                      </p:cBhvr>
                                      <p:to>
                                        <p:strVal val="hidden"/>
                                      </p:to>
                                    </p:set>
                                  </p:childTnLst>
                                </p:cTn>
                              </p:par>
                              <p:par>
                                <p:cTn id="30" presetID="6" presetClass="entr" presetSubtype="16" fill="hold" nodeType="with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circle(in)">
                                      <p:cBhvr>
                                        <p:cTn id="32" dur="2000"/>
                                        <p:tgtEl>
                                          <p:spTgt spid="69"/>
                                        </p:tgtEl>
                                      </p:cBhvr>
                                    </p:animEffect>
                                  </p:childTnLst>
                                </p:cTn>
                              </p:par>
                              <p:par>
                                <p:cTn id="33" presetID="10"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childTnLst>
                                </p:cTn>
                              </p:par>
                              <p:par>
                                <p:cTn id="40" presetID="10" presetClass="exit" presetSubtype="0" fill="hold" nodeType="withEffect">
                                  <p:stCondLst>
                                    <p:cond delay="0"/>
                                  </p:stCondLst>
                                  <p:childTnLst>
                                    <p:animEffect transition="out" filter="fade">
                                      <p:cBhvr>
                                        <p:cTn id="41" dur="500"/>
                                        <p:tgtEl>
                                          <p:spTgt spid="39"/>
                                        </p:tgtEl>
                                      </p:cBhvr>
                                    </p:animEffect>
                                    <p:set>
                                      <p:cBhvr>
                                        <p:cTn id="42" dur="1" fill="hold">
                                          <p:stCondLst>
                                            <p:cond delay="499"/>
                                          </p:stCondLst>
                                        </p:cTn>
                                        <p:tgtEl>
                                          <p:spTgt spid="3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9"/>
                                        </p:tgtEl>
                                      </p:cBhvr>
                                    </p:animEffect>
                                    <p:set>
                                      <p:cBhvr>
                                        <p:cTn id="45" dur="1" fill="hold">
                                          <p:stCondLst>
                                            <p:cond delay="499"/>
                                          </p:stCondLst>
                                        </p:cTn>
                                        <p:tgtEl>
                                          <p:spTgt spid="69"/>
                                        </p:tgtEl>
                                        <p:attrNameLst>
                                          <p:attrName>style.visibility</p:attrName>
                                        </p:attrNameLst>
                                      </p:cBhvr>
                                      <p:to>
                                        <p:strVal val="hidden"/>
                                      </p:to>
                                    </p:set>
                                  </p:childTnLst>
                                </p:cTn>
                              </p:par>
                              <p:par>
                                <p:cTn id="46" presetID="6" presetClass="entr" presetSubtype="16" fill="hold"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circle(in)">
                                      <p:cBhvr>
                                        <p:cTn id="48" dur="2000"/>
                                        <p:tgtEl>
                                          <p:spTgt spid="71"/>
                                        </p:tgtEl>
                                      </p:cBhvr>
                                    </p:animEffect>
                                  </p:childTnLst>
                                </p:cTn>
                              </p:par>
                              <p:par>
                                <p:cTn id="49" presetID="6" presetClass="entr" presetSubtype="16"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circle(in)">
                                      <p:cBhvr>
                                        <p:cTn id="51" dur="2000"/>
                                        <p:tgtEl>
                                          <p:spTgt spid="73"/>
                                        </p:tgtEl>
                                      </p:cBhvr>
                                    </p:animEffect>
                                  </p:childTnLst>
                                </p:cTn>
                              </p:par>
                              <p:par>
                                <p:cTn id="52" presetID="10" presetClass="entr" presetSubtype="0" fill="hold" nodeType="withEffect">
                                  <p:stCondLst>
                                    <p:cond delay="0"/>
                                  </p:stCondLst>
                                  <p:childTnLst>
                                    <p:set>
                                      <p:cBhvr>
                                        <p:cTn id="53" dur="1" fill="hold">
                                          <p:stCondLst>
                                            <p:cond delay="0"/>
                                          </p:stCondLst>
                                        </p:cTn>
                                        <p:tgtEl>
                                          <p:spTgt spid="1024"/>
                                        </p:tgtEl>
                                        <p:attrNameLst>
                                          <p:attrName>style.visibility</p:attrName>
                                        </p:attrNameLst>
                                      </p:cBhvr>
                                      <p:to>
                                        <p:strVal val="visible"/>
                                      </p:to>
                                    </p:set>
                                    <p:animEffect transition="in" filter="fade">
                                      <p:cBhvr>
                                        <p:cTn id="54" dur="500"/>
                                        <p:tgtEl>
                                          <p:spTgt spid="10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3" grpId="0" uiExpand="1" build="p"/>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sz="4000" dirty="0" smtClean="0"/>
              <a:t>Functional Specifications</a:t>
            </a:r>
            <a:endParaRPr lang="en-US" sz="4000" dirty="0"/>
          </a:p>
        </p:txBody>
      </p:sp>
      <p:sp>
        <p:nvSpPr>
          <p:cNvPr id="3" name="Content Placeholder 2"/>
          <p:cNvSpPr>
            <a:spLocks noGrp="1"/>
          </p:cNvSpPr>
          <p:nvPr>
            <p:ph idx="1"/>
            <p:custDataLst>
              <p:tags r:id="rId3"/>
            </p:custDataLst>
          </p:nvPr>
        </p:nvSpPr>
        <p:spPr>
          <a:xfrm>
            <a:off x="76200" y="1600201"/>
            <a:ext cx="8991600" cy="609599"/>
          </a:xfrm>
        </p:spPr>
        <p:txBody>
          <a:bodyPr>
            <a:normAutofit/>
          </a:bodyPr>
          <a:lstStyle/>
          <a:p>
            <a:pPr marL="457200" lvl="1" indent="0" algn="ctr">
              <a:buNone/>
            </a:pPr>
            <a:r>
              <a:rPr lang="en-US" u="sng" dirty="0" smtClean="0"/>
              <a:t>Functional Specifications </a:t>
            </a:r>
            <a:r>
              <a:rPr lang="en-US" u="sng" dirty="0" err="1" smtClean="0"/>
              <a:t>vs</a:t>
            </a:r>
            <a:r>
              <a:rPr lang="en-US" u="sng" dirty="0" smtClean="0"/>
              <a:t> Vendor Driven Specifications</a:t>
            </a:r>
          </a:p>
          <a:p>
            <a:endParaRPr lang="en-US" dirty="0"/>
          </a:p>
        </p:txBody>
      </p:sp>
      <p:sp>
        <p:nvSpPr>
          <p:cNvPr id="4" name="Content Placeholder 2"/>
          <p:cNvSpPr txBox="1">
            <a:spLocks/>
          </p:cNvSpPr>
          <p:nvPr>
            <p:custDataLst>
              <p:tags r:id="rId4"/>
            </p:custDataLst>
          </p:nvPr>
        </p:nvSpPr>
        <p:spPr>
          <a:xfrm>
            <a:off x="304800" y="2133600"/>
            <a:ext cx="4267200" cy="46482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a:buClr>
                <a:srgbClr val="93A299"/>
              </a:buClr>
              <a:buFont typeface="Wingdings" pitchFamily="2" charset="2"/>
              <a:buNone/>
            </a:pPr>
            <a:r>
              <a:rPr lang="en-US" sz="3400" u="sng" dirty="0" smtClean="0">
                <a:solidFill>
                  <a:srgbClr val="D2533C"/>
                </a:solidFill>
              </a:rPr>
              <a:t>Functional Specifications </a:t>
            </a:r>
          </a:p>
          <a:p>
            <a:pPr marL="0" indent="0" algn="ctr">
              <a:buClr>
                <a:srgbClr val="93A299"/>
              </a:buClr>
              <a:buFont typeface="Wingdings" pitchFamily="2" charset="2"/>
              <a:buNone/>
            </a:pPr>
            <a:endParaRPr lang="en-US" u="sng" dirty="0" smtClean="0">
              <a:solidFill>
                <a:srgbClr val="D2533C"/>
              </a:solidFill>
            </a:endParaRPr>
          </a:p>
          <a:p>
            <a:pPr>
              <a:buClr>
                <a:srgbClr val="93A299"/>
              </a:buClr>
            </a:pPr>
            <a:r>
              <a:rPr lang="en-US" sz="2500" dirty="0" smtClean="0">
                <a:solidFill>
                  <a:srgbClr val="D2533C"/>
                </a:solidFill>
              </a:rPr>
              <a:t>Functional Specifications are specifications that address the true needs of the HIS. It takes into account all important elements:</a:t>
            </a:r>
          </a:p>
          <a:p>
            <a:pPr lvl="1">
              <a:buClr>
                <a:srgbClr val="AD8F67"/>
              </a:buClr>
            </a:pPr>
            <a:r>
              <a:rPr lang="en-US" dirty="0" smtClean="0">
                <a:solidFill>
                  <a:srgbClr val="D2533C"/>
                </a:solidFill>
              </a:rPr>
              <a:t>Measurement</a:t>
            </a:r>
          </a:p>
          <a:p>
            <a:pPr lvl="2">
              <a:buClr>
                <a:srgbClr val="726056"/>
              </a:buClr>
            </a:pPr>
            <a:r>
              <a:rPr lang="en-US" dirty="0" smtClean="0">
                <a:solidFill>
                  <a:srgbClr val="D2533C"/>
                </a:solidFill>
              </a:rPr>
              <a:t>Range </a:t>
            </a:r>
          </a:p>
          <a:p>
            <a:pPr lvl="2">
              <a:buClr>
                <a:srgbClr val="726056"/>
              </a:buClr>
            </a:pPr>
            <a:r>
              <a:rPr lang="en-US" dirty="0" smtClean="0">
                <a:solidFill>
                  <a:srgbClr val="D2533C"/>
                </a:solidFill>
              </a:rPr>
              <a:t>Accuracy </a:t>
            </a:r>
          </a:p>
          <a:p>
            <a:pPr lvl="2">
              <a:buClr>
                <a:srgbClr val="726056"/>
              </a:buClr>
            </a:pPr>
            <a:r>
              <a:rPr lang="en-US" dirty="0" smtClean="0">
                <a:solidFill>
                  <a:srgbClr val="D2533C"/>
                </a:solidFill>
              </a:rPr>
              <a:t>Resolution</a:t>
            </a:r>
          </a:p>
          <a:p>
            <a:pPr lvl="2">
              <a:buClr>
                <a:srgbClr val="726056"/>
              </a:buClr>
            </a:pPr>
            <a:r>
              <a:rPr lang="en-US" dirty="0" smtClean="0">
                <a:solidFill>
                  <a:srgbClr val="D2533C"/>
                </a:solidFill>
              </a:rPr>
              <a:t>Precision</a:t>
            </a:r>
          </a:p>
          <a:p>
            <a:pPr lvl="2">
              <a:buClr>
                <a:srgbClr val="726056"/>
              </a:buClr>
            </a:pPr>
            <a:r>
              <a:rPr lang="en-US" dirty="0" smtClean="0">
                <a:solidFill>
                  <a:srgbClr val="D2533C"/>
                </a:solidFill>
              </a:rPr>
              <a:t>Output</a:t>
            </a:r>
          </a:p>
          <a:p>
            <a:pPr lvl="1">
              <a:buClr>
                <a:srgbClr val="AD8F67"/>
              </a:buClr>
            </a:pPr>
            <a:r>
              <a:rPr lang="en-US" dirty="0" smtClean="0">
                <a:solidFill>
                  <a:srgbClr val="D2533C"/>
                </a:solidFill>
              </a:rPr>
              <a:t>Power</a:t>
            </a:r>
          </a:p>
          <a:p>
            <a:pPr lvl="2">
              <a:buClr>
                <a:srgbClr val="726056"/>
              </a:buClr>
            </a:pPr>
            <a:r>
              <a:rPr lang="en-US" dirty="0" smtClean="0">
                <a:solidFill>
                  <a:srgbClr val="D2533C"/>
                </a:solidFill>
              </a:rPr>
              <a:t>Voltage</a:t>
            </a:r>
          </a:p>
          <a:p>
            <a:pPr lvl="2">
              <a:buClr>
                <a:srgbClr val="726056"/>
              </a:buClr>
            </a:pPr>
            <a:r>
              <a:rPr lang="en-US" dirty="0" smtClean="0">
                <a:solidFill>
                  <a:srgbClr val="D2533C"/>
                </a:solidFill>
              </a:rPr>
              <a:t>Consumption</a:t>
            </a:r>
          </a:p>
          <a:p>
            <a:pPr lvl="1">
              <a:buClr>
                <a:srgbClr val="AD8F67"/>
              </a:buClr>
            </a:pPr>
            <a:r>
              <a:rPr lang="en-US" dirty="0" smtClean="0">
                <a:solidFill>
                  <a:srgbClr val="D2533C"/>
                </a:solidFill>
              </a:rPr>
              <a:t>Environment</a:t>
            </a:r>
          </a:p>
          <a:p>
            <a:pPr lvl="2">
              <a:buClr>
                <a:srgbClr val="726056"/>
              </a:buClr>
            </a:pPr>
            <a:r>
              <a:rPr lang="en-US" dirty="0" smtClean="0">
                <a:solidFill>
                  <a:srgbClr val="D2533C"/>
                </a:solidFill>
              </a:rPr>
              <a:t>Operational and Storage Temperature</a:t>
            </a:r>
          </a:p>
          <a:p>
            <a:pPr lvl="2">
              <a:buClr>
                <a:srgbClr val="726056"/>
              </a:buClr>
            </a:pPr>
            <a:r>
              <a:rPr lang="en-US" dirty="0" smtClean="0">
                <a:solidFill>
                  <a:srgbClr val="D2533C"/>
                </a:solidFill>
              </a:rPr>
              <a:t>Humidity</a:t>
            </a:r>
          </a:p>
          <a:p>
            <a:pPr lvl="2">
              <a:buClr>
                <a:srgbClr val="726056"/>
              </a:buClr>
            </a:pPr>
            <a:r>
              <a:rPr lang="en-US" dirty="0" smtClean="0">
                <a:solidFill>
                  <a:srgbClr val="D2533C"/>
                </a:solidFill>
              </a:rPr>
              <a:t>Protection from elements (NEMA, IP)</a:t>
            </a:r>
          </a:p>
          <a:p>
            <a:pPr lvl="1">
              <a:buClr>
                <a:srgbClr val="AD8F67"/>
              </a:buClr>
            </a:pPr>
            <a:r>
              <a:rPr lang="en-US" dirty="0" smtClean="0">
                <a:solidFill>
                  <a:srgbClr val="D2533C"/>
                </a:solidFill>
              </a:rPr>
              <a:t>Other</a:t>
            </a:r>
          </a:p>
          <a:p>
            <a:pPr lvl="2">
              <a:buClr>
                <a:srgbClr val="726056"/>
              </a:buClr>
            </a:pPr>
            <a:r>
              <a:rPr lang="en-US" dirty="0" smtClean="0">
                <a:solidFill>
                  <a:srgbClr val="D2533C"/>
                </a:solidFill>
              </a:rPr>
              <a:t>Mounting Requirements</a:t>
            </a:r>
          </a:p>
          <a:p>
            <a:pPr lvl="2">
              <a:buClr>
                <a:srgbClr val="726056"/>
              </a:buClr>
            </a:pPr>
            <a:r>
              <a:rPr lang="en-US" dirty="0" smtClean="0">
                <a:solidFill>
                  <a:srgbClr val="D2533C"/>
                </a:solidFill>
              </a:rPr>
              <a:t>Cable Lengths</a:t>
            </a:r>
          </a:p>
          <a:p>
            <a:pPr lvl="2">
              <a:buClr>
                <a:srgbClr val="726056"/>
              </a:buClr>
            </a:pPr>
            <a:r>
              <a:rPr lang="en-US" dirty="0" smtClean="0">
                <a:solidFill>
                  <a:srgbClr val="D2533C"/>
                </a:solidFill>
              </a:rPr>
              <a:t>Calibration Needs</a:t>
            </a:r>
          </a:p>
          <a:p>
            <a:pPr lvl="2">
              <a:buClr>
                <a:srgbClr val="726056"/>
              </a:buClr>
            </a:pPr>
            <a:r>
              <a:rPr lang="en-US" dirty="0" smtClean="0">
                <a:solidFill>
                  <a:srgbClr val="D2533C"/>
                </a:solidFill>
              </a:rPr>
              <a:t>Tools</a:t>
            </a:r>
          </a:p>
          <a:p>
            <a:pPr lvl="2">
              <a:buClr>
                <a:srgbClr val="726056"/>
              </a:buClr>
            </a:pPr>
            <a:r>
              <a:rPr lang="en-US" dirty="0" smtClean="0">
                <a:solidFill>
                  <a:srgbClr val="D2533C"/>
                </a:solidFill>
              </a:rPr>
              <a:t>Manuals</a:t>
            </a:r>
          </a:p>
          <a:p>
            <a:pPr>
              <a:buClr>
                <a:srgbClr val="93A299"/>
              </a:buClr>
            </a:pPr>
            <a:r>
              <a:rPr lang="en-US" sz="2500" dirty="0" smtClean="0">
                <a:solidFill>
                  <a:srgbClr val="D2533C"/>
                </a:solidFill>
              </a:rPr>
              <a:t>Create competition</a:t>
            </a:r>
          </a:p>
          <a:p>
            <a:pPr lvl="1">
              <a:buClr>
                <a:srgbClr val="AD8F67"/>
              </a:buClr>
            </a:pPr>
            <a:r>
              <a:rPr lang="en-US" dirty="0" smtClean="0">
                <a:solidFill>
                  <a:srgbClr val="D2533C"/>
                </a:solidFill>
              </a:rPr>
              <a:t>Write specifications that comply with multiple vendors while covering the customer needs</a:t>
            </a:r>
          </a:p>
          <a:p>
            <a:pPr>
              <a:buClr>
                <a:srgbClr val="93A299"/>
              </a:buClr>
            </a:pPr>
            <a:endParaRPr lang="en-US" dirty="0">
              <a:solidFill>
                <a:srgbClr val="D2533C"/>
              </a:solidFill>
            </a:endParaRPr>
          </a:p>
        </p:txBody>
      </p:sp>
      <p:sp>
        <p:nvSpPr>
          <p:cNvPr id="5" name="Content Placeholder 2"/>
          <p:cNvSpPr txBox="1">
            <a:spLocks/>
          </p:cNvSpPr>
          <p:nvPr>
            <p:custDataLst>
              <p:tags r:id="rId5"/>
            </p:custDataLst>
          </p:nvPr>
        </p:nvSpPr>
        <p:spPr>
          <a:xfrm>
            <a:off x="4879571" y="2133600"/>
            <a:ext cx="4267200" cy="17526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a:buClr>
                <a:srgbClr val="93A299"/>
              </a:buClr>
              <a:buFont typeface="Wingdings" pitchFamily="2" charset="2"/>
              <a:buNone/>
            </a:pPr>
            <a:r>
              <a:rPr lang="en-US" sz="2300" u="sng" dirty="0" smtClean="0">
                <a:solidFill>
                  <a:srgbClr val="D2533C"/>
                </a:solidFill>
              </a:rPr>
              <a:t>Vendor Driven Specifications</a:t>
            </a:r>
          </a:p>
          <a:p>
            <a:pPr>
              <a:buClr>
                <a:srgbClr val="93A299"/>
              </a:buClr>
            </a:pPr>
            <a:endParaRPr lang="en-US" sz="1700" dirty="0" smtClean="0">
              <a:solidFill>
                <a:srgbClr val="D2533C"/>
              </a:solidFill>
            </a:endParaRPr>
          </a:p>
          <a:p>
            <a:pPr>
              <a:buClr>
                <a:srgbClr val="93A299"/>
              </a:buClr>
            </a:pPr>
            <a:r>
              <a:rPr lang="en-US" sz="1700" dirty="0" smtClean="0">
                <a:solidFill>
                  <a:srgbClr val="D2533C"/>
                </a:solidFill>
              </a:rPr>
              <a:t>Vendor Driven Specifications are specifications that written for a particular vendor or product</a:t>
            </a:r>
          </a:p>
          <a:p>
            <a:pPr lvl="1">
              <a:buClr>
                <a:srgbClr val="AD8F67"/>
              </a:buClr>
            </a:pPr>
            <a:r>
              <a:rPr lang="en-US" sz="1600" dirty="0" smtClean="0">
                <a:solidFill>
                  <a:srgbClr val="D2533C"/>
                </a:solidFill>
              </a:rPr>
              <a:t>Usually are written for a specific product</a:t>
            </a:r>
          </a:p>
          <a:p>
            <a:pPr lvl="1">
              <a:buClr>
                <a:srgbClr val="AD8F67"/>
              </a:buClr>
            </a:pPr>
            <a:r>
              <a:rPr lang="en-US" sz="1600" dirty="0" smtClean="0">
                <a:solidFill>
                  <a:srgbClr val="D2533C"/>
                </a:solidFill>
              </a:rPr>
              <a:t>It  eliminates competition from the bid</a:t>
            </a:r>
          </a:p>
          <a:p>
            <a:pPr lvl="2">
              <a:buClr>
                <a:srgbClr val="726056"/>
              </a:buClr>
            </a:pPr>
            <a:r>
              <a:rPr lang="en-US" sz="1300" dirty="0" smtClean="0">
                <a:solidFill>
                  <a:srgbClr val="D2533C"/>
                </a:solidFill>
              </a:rPr>
              <a:t>May increase the cost for to the customer since no competition is created</a:t>
            </a:r>
          </a:p>
          <a:p>
            <a:pPr lvl="2">
              <a:buClr>
                <a:srgbClr val="726056"/>
              </a:buClr>
            </a:pPr>
            <a:r>
              <a:rPr lang="en-US" sz="1300" dirty="0" smtClean="0">
                <a:solidFill>
                  <a:srgbClr val="D2533C"/>
                </a:solidFill>
              </a:rPr>
              <a:t>May provide equipment that is not the best for the customer because it is suites the vendor not the customer</a:t>
            </a:r>
          </a:p>
          <a:p>
            <a:pPr lvl="2">
              <a:buClr>
                <a:srgbClr val="726056"/>
              </a:buClr>
            </a:pPr>
            <a:endParaRPr lang="en-US" dirty="0" smtClean="0">
              <a:solidFill>
                <a:srgbClr val="D2533C"/>
              </a:solidFill>
            </a:endParaRPr>
          </a:p>
          <a:p>
            <a:pPr>
              <a:buClr>
                <a:srgbClr val="93A299"/>
              </a:buClr>
            </a:pPr>
            <a:endParaRPr lang="en-US" dirty="0">
              <a:solidFill>
                <a:srgbClr val="D2533C"/>
              </a:solidFill>
            </a:endParaRPr>
          </a:p>
        </p:txBody>
      </p:sp>
      <p:cxnSp>
        <p:nvCxnSpPr>
          <p:cNvPr id="8" name="Straight Connector 7"/>
          <p:cNvCxnSpPr/>
          <p:nvPr/>
        </p:nvCxnSpPr>
        <p:spPr>
          <a:xfrm>
            <a:off x="5105400" y="2514600"/>
            <a:ext cx="3810000" cy="396240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257800" y="2514600"/>
            <a:ext cx="3429000" cy="396240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custDataLst>
              <p:tags r:id="rId6"/>
            </p:custDataLst>
          </p:nvPr>
        </p:nvSpPr>
        <p:spPr>
          <a:xfrm>
            <a:off x="304800" y="2057400"/>
            <a:ext cx="4267200" cy="46482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custDataLst>
              <p:tags r:id="rId7"/>
            </p:custDataLst>
          </p:nvPr>
        </p:nvSpPr>
        <p:spPr>
          <a:xfrm>
            <a:off x="4800600" y="2057400"/>
            <a:ext cx="4267200" cy="46482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Audio 5">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431147"/>
      </p:ext>
    </p:extLst>
  </p:cSld>
  <p:clrMapOvr>
    <a:masterClrMapping/>
  </p:clrMapOvr>
  <mc:AlternateContent xmlns:mc="http://schemas.openxmlformats.org/markup-compatibility/2006">
    <mc:Choice xmlns:p14="http://schemas.microsoft.com/office/powerpoint/2010/main" Requires="p14">
      <p:transition spd="slow" p14:dur="2000" advTm="197455"/>
    </mc:Choice>
    <mc:Fallback>
      <p:transition spd="slow" advTm="19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par>
                                <p:cTn id="18" presetID="6"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
                                            <p:txEl>
                                              <p:pRg st="19" end="19"/>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
                                            <p:txEl>
                                              <p:pRg st="21" end="21"/>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
                                            <p:txEl>
                                              <p:pRg st="22" end="22"/>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
                                            <p:txEl>
                                              <p:pRg st="23" end="2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7" fill="hold" display="0">
                  <p:stCondLst>
                    <p:cond delay="indefinite"/>
                  </p:stCondLst>
                  <p:endCondLst>
                    <p:cond evt="onStopAudio" delay="0">
                      <p:tgtEl>
                        <p:sldTgt/>
                      </p:tgtEl>
                    </p:cond>
                  </p:endCondLst>
                </p:cTn>
                <p:tgtEl>
                  <p:spTgt spid="6"/>
                </p:tgtEl>
              </p:cMediaNode>
            </p:audio>
          </p:childTnLst>
        </p:cTn>
      </p:par>
    </p:tnLst>
    <p:bldLst>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52400"/>
            <a:ext cx="3200400" cy="1143000"/>
          </a:xfrm>
        </p:spPr>
        <p:txBody>
          <a:bodyPr>
            <a:normAutofit fontScale="90000"/>
          </a:bodyPr>
          <a:lstStyle/>
          <a:p>
            <a:r>
              <a:rPr lang="en-US" dirty="0" smtClean="0"/>
              <a:t/>
            </a:r>
            <a:br>
              <a:rPr lang="en-US" dirty="0" smtClean="0"/>
            </a:br>
            <a:r>
              <a:rPr lang="en-US" sz="4400" dirty="0" smtClean="0"/>
              <a:t>Data Logger </a:t>
            </a:r>
            <a:endParaRPr lang="en-US" sz="4400" dirty="0"/>
          </a:p>
        </p:txBody>
      </p:sp>
      <p:sp>
        <p:nvSpPr>
          <p:cNvPr id="7" name="Content Placeholder 4"/>
          <p:cNvSpPr>
            <a:spLocks noGrp="1"/>
          </p:cNvSpPr>
          <p:nvPr>
            <p:ph idx="1"/>
            <p:custDataLst>
              <p:tags r:id="rId2"/>
            </p:custDataLst>
          </p:nvPr>
        </p:nvSpPr>
        <p:spPr>
          <a:xfrm>
            <a:off x="457200" y="1600200"/>
            <a:ext cx="8229600" cy="4876800"/>
          </a:xfrm>
        </p:spPr>
        <p:txBody>
          <a:bodyPr>
            <a:normAutofit fontScale="92500" lnSpcReduction="20000"/>
          </a:bodyPr>
          <a:lstStyle/>
          <a:p>
            <a:r>
              <a:rPr lang="en-US" dirty="0"/>
              <a:t>Display</a:t>
            </a:r>
          </a:p>
          <a:p>
            <a:pPr lvl="1"/>
            <a:r>
              <a:rPr lang="en-US" dirty="0" smtClean="0"/>
              <a:t>Digital </a:t>
            </a:r>
            <a:r>
              <a:rPr lang="en-US" dirty="0"/>
              <a:t>display for viewing the latest data. Must be part of the logger and not require the opening of the logger and exposure of hardware parts to the elements.</a:t>
            </a:r>
          </a:p>
          <a:p>
            <a:pPr lvl="1"/>
            <a:r>
              <a:rPr lang="en-US" dirty="0" smtClean="0"/>
              <a:t>Keyboard </a:t>
            </a:r>
            <a:r>
              <a:rPr lang="en-US" dirty="0"/>
              <a:t>function to allow the adjustment of </a:t>
            </a:r>
            <a:r>
              <a:rPr lang="en-US" dirty="0" err="1"/>
              <a:t>datums</a:t>
            </a:r>
            <a:r>
              <a:rPr lang="en-US" dirty="0"/>
              <a:t> and viewing of data on display (must be integrated into data logger and not be external)</a:t>
            </a:r>
          </a:p>
          <a:p>
            <a:r>
              <a:rPr lang="en-US" dirty="0"/>
              <a:t>Sensor Input</a:t>
            </a:r>
          </a:p>
          <a:p>
            <a:pPr lvl="1"/>
            <a:r>
              <a:rPr lang="en-US" dirty="0" smtClean="0"/>
              <a:t>4 </a:t>
            </a:r>
            <a:r>
              <a:rPr lang="en-US" dirty="0"/>
              <a:t>analog input</a:t>
            </a:r>
          </a:p>
          <a:p>
            <a:pPr lvl="1"/>
            <a:r>
              <a:rPr lang="en-US" dirty="0" smtClean="0"/>
              <a:t>2 </a:t>
            </a:r>
            <a:r>
              <a:rPr lang="en-US" dirty="0"/>
              <a:t>digital input (different then digital output)</a:t>
            </a:r>
          </a:p>
          <a:p>
            <a:pPr lvl="1"/>
            <a:r>
              <a:rPr lang="en-US" dirty="0" smtClean="0"/>
              <a:t>2 </a:t>
            </a:r>
            <a:r>
              <a:rPr lang="en-US" dirty="0"/>
              <a:t>digital output (programmable)</a:t>
            </a:r>
          </a:p>
          <a:p>
            <a:pPr lvl="1"/>
            <a:r>
              <a:rPr lang="en-US" dirty="0" smtClean="0"/>
              <a:t>1 </a:t>
            </a:r>
            <a:r>
              <a:rPr lang="en-US" dirty="0"/>
              <a:t>tipping bucket input</a:t>
            </a:r>
          </a:p>
          <a:p>
            <a:pPr lvl="1"/>
            <a:r>
              <a:rPr lang="en-US" dirty="0" smtClean="0"/>
              <a:t>SDI-12</a:t>
            </a:r>
            <a:r>
              <a:rPr lang="en-US" dirty="0"/>
              <a:t>; allowing connection to 10 SDI-12 devices with 5 parameters per device</a:t>
            </a:r>
          </a:p>
          <a:p>
            <a:pPr lvl="1"/>
            <a:r>
              <a:rPr lang="en-US" dirty="0" smtClean="0"/>
              <a:t>Other </a:t>
            </a:r>
            <a:r>
              <a:rPr lang="en-US" dirty="0"/>
              <a:t>inputs required by sensors being installed at station</a:t>
            </a:r>
          </a:p>
          <a:p>
            <a:pPr lvl="1"/>
            <a:r>
              <a:rPr lang="en-US" dirty="0" smtClean="0"/>
              <a:t>A/D </a:t>
            </a:r>
            <a:r>
              <a:rPr lang="en-US" dirty="0"/>
              <a:t>resolution 16 bits or better</a:t>
            </a:r>
          </a:p>
          <a:p>
            <a:endParaRPr lang="en-US" dirty="0"/>
          </a:p>
          <a:p>
            <a:endParaRPr lang="en-US"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6636522"/>
      </p:ext>
    </p:extLst>
  </p:cSld>
  <p:clrMapOvr>
    <a:masterClrMapping/>
  </p:clrMapOvr>
  <mc:AlternateContent xmlns:mc="http://schemas.openxmlformats.org/markup-compatibility/2006">
    <mc:Choice xmlns:p14="http://schemas.microsoft.com/office/powerpoint/2010/main" Requires="p14">
      <p:transition spd="slow" p14:dur="2000" advTm="57944"/>
    </mc:Choice>
    <mc:Fallback>
      <p:transition spd="slow" advTm="5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28600"/>
            <a:ext cx="8229600" cy="990600"/>
          </a:xfrm>
        </p:spPr>
        <p:txBody>
          <a:bodyPr>
            <a:normAutofit fontScale="90000"/>
          </a:bodyPr>
          <a:lstStyle/>
          <a:p>
            <a:r>
              <a:rPr lang="en-US" dirty="0" smtClean="0"/>
              <a:t/>
            </a:r>
            <a:br>
              <a:rPr lang="en-US" dirty="0" smtClean="0"/>
            </a:br>
            <a:r>
              <a:rPr lang="en-US" sz="4400" dirty="0" smtClean="0"/>
              <a:t>Bubbler</a:t>
            </a:r>
            <a:endParaRPr lang="en-US" sz="4400" dirty="0"/>
          </a:p>
        </p:txBody>
      </p:sp>
      <p:sp>
        <p:nvSpPr>
          <p:cNvPr id="5" name="Content Placeholder 4"/>
          <p:cNvSpPr>
            <a:spLocks noGrp="1"/>
          </p:cNvSpPr>
          <p:nvPr>
            <p:ph idx="1"/>
            <p:custDataLst>
              <p:tags r:id="rId2"/>
            </p:custDataLst>
          </p:nvPr>
        </p:nvSpPr>
        <p:spPr>
          <a:xfrm>
            <a:off x="457200" y="1600200"/>
            <a:ext cx="8229600" cy="5105400"/>
          </a:xfrm>
        </p:spPr>
        <p:txBody>
          <a:bodyPr>
            <a:normAutofit fontScale="77500" lnSpcReduction="20000"/>
          </a:bodyPr>
          <a:lstStyle/>
          <a:p>
            <a:r>
              <a:rPr lang="en-US" dirty="0" smtClean="0"/>
              <a:t>Bubbler Type: Continuous Bubbler keeping line under positive pressure at all times</a:t>
            </a:r>
          </a:p>
          <a:p>
            <a:r>
              <a:rPr lang="en-US" dirty="0" smtClean="0"/>
              <a:t>Range: 15 psi or the range of the level</a:t>
            </a:r>
          </a:p>
          <a:p>
            <a:r>
              <a:rPr lang="en-US" dirty="0" smtClean="0"/>
              <a:t>Accuracy : </a:t>
            </a:r>
            <a:r>
              <a:rPr lang="en-US" u="sng" dirty="0" smtClean="0"/>
              <a:t>+</a:t>
            </a:r>
            <a:r>
              <a:rPr lang="en-US" dirty="0" smtClean="0"/>
              <a:t> 0.02% Full Scale</a:t>
            </a:r>
          </a:p>
          <a:p>
            <a:r>
              <a:rPr lang="en-US" dirty="0" smtClean="0"/>
              <a:t>Precision: </a:t>
            </a:r>
            <a:r>
              <a:rPr lang="en-US" u="sng" dirty="0" smtClean="0"/>
              <a:t>&lt;</a:t>
            </a:r>
            <a:r>
              <a:rPr lang="en-US" dirty="0" smtClean="0"/>
              <a:t> 0.02% per year</a:t>
            </a:r>
          </a:p>
          <a:p>
            <a:r>
              <a:rPr lang="en-US" dirty="0" smtClean="0"/>
              <a:t>Resolution: 1mm</a:t>
            </a:r>
          </a:p>
          <a:p>
            <a:r>
              <a:rPr lang="en-US" dirty="0" smtClean="0"/>
              <a:t>Signal Output: SDI-12</a:t>
            </a:r>
          </a:p>
          <a:p>
            <a:r>
              <a:rPr lang="en-US" dirty="0"/>
              <a:t>Calibration certificate required. Future recalibration (if needed) must be performed in India.  This must be certified by bidder. </a:t>
            </a:r>
            <a:endParaRPr lang="en-US" dirty="0" smtClean="0"/>
          </a:p>
          <a:p>
            <a:r>
              <a:rPr lang="en-US" dirty="0" smtClean="0"/>
              <a:t>Orifice Line: Must be provided and will be determined on site by site basis upon inspection by bidder</a:t>
            </a:r>
          </a:p>
          <a:p>
            <a:r>
              <a:rPr lang="en-US" dirty="0" smtClean="0"/>
              <a:t>Air Drying System: System must not require maintenance for a minimum of two years of continuous service in the field, which includes changing desiccant, if a desiccant system is offered</a:t>
            </a:r>
          </a:p>
          <a:p>
            <a:r>
              <a:rPr lang="en-US" dirty="0" smtClean="0"/>
              <a:t>Sensor Type: Non-submersible transducer</a:t>
            </a:r>
          </a:p>
          <a:p>
            <a:r>
              <a:rPr lang="en-US" dirty="0" smtClean="0"/>
              <a:t>Purge: Manual line purge</a:t>
            </a:r>
          </a:p>
          <a:p>
            <a:r>
              <a:rPr lang="en-US" dirty="0" smtClean="0"/>
              <a:t>Bubble Rate: Programmable 30-120 bubbles per minute</a:t>
            </a:r>
          </a:p>
          <a:p>
            <a:r>
              <a:rPr lang="en-US" dirty="0" smtClean="0"/>
              <a:t>Accessories: All </a:t>
            </a:r>
            <a:r>
              <a:rPr lang="en-US" dirty="0"/>
              <a:t>sensor mounting supports and conduit as needed</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401652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1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2&quot;/&gt;&lt;lineCharCount val=&quot;18&quot;/&gt;&lt;lineCharCount val=&quot;26&quot;/&gt;&lt;lineCharCount val=&quot;14&quot;/&gt;&lt;lineCharCount val=&quot;21&quot;/&gt;&lt;lineCharCount val=&quot;16&quot;/&gt;&lt;lineCharCount val=&quot;11&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quot;/&gt;&lt;lineCharCount val=&quot;11&quot;/&gt;&lt;lineCharCount val=&quot;14&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1&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1&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1&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2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1&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1&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1&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1&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1&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1&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0&quot;/&gt;&lt;lineCharCount val=&quot;46&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9&quot;/&gt;&lt;lineCharCount val=&quot;47&quot;/&gt;&lt;lineCharCount val=&quot;27&quot;/&gt;&lt;lineCharCount val=&quot;28&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14&quot;/&gt;&lt;/TableIndex&gt;&lt;/ShapeTextInfo&gt;"/>
  <p:tag name="PRESENTER_SHAPEINFO" val="&lt;ThreeDShapeInfo&gt;&lt;uuid val=&quot;{ADA6D7F9-EF2F-4F1A-97CF-F96BE990D939}&quot;/&gt;&lt;isInvalidForFieldText val=&quot;0&quot;/&gt;&lt;Image&gt;&lt;filename val=&quot;C:\Documents and Settings\Administrator\Local Settings\Temp\CP3112179603921Session\CPTrustFolder3112179604015\PPTImport3112184356578\data\asimages\{ADA6D7F9-EF2F-4F1A-97CF-F96BE990D939}_1.png&quot;/&gt;&lt;left val=&quot;0&quot;/&gt;&lt;top val=&quot;234&quot;/&gt;&lt;width val=&quot;721&quot;/&gt;&lt;height val=&quot;68&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1&quot;/&gt;&lt;lineCharCount val=&quot;1&quot;/&gt;&lt;lineCharCount val=&quot;62&quot;/&gt;&lt;lineCharCount val=&quot;50&quot;/&gt;&lt;lineCharCount val=&quot;4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TIMING" val="|21.1|7.6|6.2|3.9|5.4|6.2|2.9|7.4|1.4|1.4|2.9|2.3|5.6|3.1"/>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45&quot;/&gt;&lt;lineCharCount val=&quot;18&quot;/&gt;&lt;lineCharCount val=&quot;17&quot;/&gt;&lt;lineCharCount val=&quot;58&quot;/&gt;&lt;lineCharCount val=&quot;16&quot;/&gt;&lt;lineCharCount val=&quot;12&quot;/&gt;&lt;lineCharCount val=&quot;14&quot;/&gt;&lt;lineCharCount val=&quot;12&quot;/&gt;&lt;lineCharCount val=&quot;10&quot;/&gt;&lt;lineCharCount val=&quot;13&quot;/&gt;&lt;lineCharCount val=&quot;9&quot;/&gt;&lt;lineCharCount val=&quot;21&quot;/&gt;&lt;lineCharCount val=&quot;11&quot;/&gt;&lt;lineCharCount val=&quot;24&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TIMING" val="|5.3|13.5|22|15.2|11.8|15|3.1|14.7"/>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0&quot;/&gt;&lt;lineCharCount val=&quot;18&quot;/&gt;&lt;lineCharCount val=&quot;68&quot;/&gt;&lt;lineCharCount val=&quot;68&quot;/&gt;&lt;lineCharCount val=&quot;66&quot;/&gt;&lt;lineCharCount val=&quot;66&quot;/&gt;&lt;lineCharCount val=&quot;20&quot;/&gt;&lt;lineCharCount val=&quot;70&quot;/&gt;&lt;lineCharCount val=&quot;65&quot;/&gt;&lt;lineCharCount val=&quot;28&quot;/&gt;&lt;lineCharCount val=&quot;22&quot;/&gt;&lt;lineCharCount val=&quot;69&quot;/&gt;&lt;lineCharCount val=&quot;73&quot;/&gt;&lt;lineCharCount val=&quot;6&quot;/&gt;&lt;lineCharCount val=&quot;66&quot;/&gt;&lt;lineCharCount val=&quot;74&quot;/&gt;&lt;lineCharCount val=&quot;33&quot;/&gt;&lt;lineCharCount val=&quot;77&quot;/&gt;&lt;lineCharCount val=&quot;75&quot;/&gt;&lt;lineCharCount val=&quot;57&quot;/&gt;&lt;lineCharCount val=&quot;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TIMING" val="|22.1|3.8|15.5|6.9|6.1|4.1|18.3|6.1"/>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1&quot;/&gt;&lt;lineCharCount val=&quot;64&quot;/&gt;&lt;lineCharCount val=&quot;49&quot;/&gt;&lt;lineCharCount val=&quot;13&quot;/&gt;&lt;lineCharCount val=&quot;49&quot;/&gt;&lt;lineCharCount val=&quot;11&quot;/&gt;&lt;lineCharCount val=&quot;64&quot;/&gt;&lt;lineCharCount val=&quot;51&quot;/&gt;&lt;lineCharCount val=&quot;8&quot;/&gt;&lt;lineCharCount val=&quot;38&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TIMING" val="|21.5|12.4|11.2"/>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3&quot;/&gt;&lt;lineCharCount val=&quot;25&quot;/&gt;&lt;lineCharCount val=&quot;25&quot;/&gt;&lt;lineCharCount val=&quot;26&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TIMING" val="|29.5|3.8|4.2|8.7|2.4|1.6|1.1|1.2|2|2.7|2|1.5|1.7|2.2|2.7|1.9|9|1.7|2.4|1.7|2.2|1.9|1.7|22.9|7.3|41.8|5.7|3.6|5.3|7.5|1.2"/>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8&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9&quot;/&gt;&lt;lineCharCount val=&quot;27&quot;/&gt;&lt;lineCharCount val=&quot;1&quot;/&gt;&lt;lineCharCount val=&quot;50&quot;/&gt;&lt;lineCharCount val=&quot;54&quot;/&gt;&lt;lineCharCount val=&quot;52&quot;/&gt;&lt;lineCharCount val=&quot;10&quot;/&gt;&lt;lineCharCount val=&quot;26&quot;/&gt;&lt;lineCharCount val=&quot;12&quot;/&gt;&lt;lineCharCount val=&quot;7&quot;/&gt;&lt;lineCharCount val=&quot;10&quot;/&gt;&lt;lineCharCount val=&quot;11&quot;/&gt;&lt;lineCharCount val=&quot;10&quot;/&gt;&lt;lineCharCount val=&quot;7&quot;/&gt;&lt;lineCharCount val=&quot;6&quot;/&gt;&lt;lineCharCount val=&quot;8&quot;/&gt;&lt;lineCharCount val=&quot;12&quot;/&gt;&lt;lineCharCount val=&quot;12&quot;/&gt;&lt;lineCharCount val=&quot;36&quot;/&gt;&lt;lineCharCount val=&quot;9&quot;/&gt;&lt;lineCharCount val=&quot;36&quot;/&gt;&lt;lineCharCount val=&quot;6&quot;/&gt;&lt;lineCharCount val=&quot;22&quot;/&gt;&lt;lineCharCount val=&quot;14&quot;/&gt;&lt;lineCharCount val=&quot;18&quot;/&gt;&lt;lineCharCount val=&quot;6&quot;/&gt;&lt;lineCharCount val=&quot;8&quot;/&gt;&lt;lineCharCount val=&quot;19&quot;/&gt;&lt;lineCharCount val=&quot;61&quot;/&gt;&lt;lineCharCount val=&quot;28&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9&quot;/&gt;&lt;lineCharCount val=&quot;1&quot;/&gt;&lt;lineCharCount val=&quot;53&quot;/&gt;&lt;lineCharCount val=&quot;43&quot;/&gt;&lt;lineCharCount val=&quot;43&quot;/&gt;&lt;lineCharCount val=&quot;40&quot;/&gt;&lt;lineCharCount val=&quot;51&quot;/&gt;&lt;lineCharCount val=&quot;23&quot;/&gt;&lt;lineCharCount val=&quot;51&quot;/&gt;&lt;lineCharCount val=&quot;58&quot;/&gt;&lt;lineCharCount val=&quot;1&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18&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7&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31&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2802</TotalTime>
  <Words>4602</Words>
  <Application>Microsoft Office PowerPoint</Application>
  <PresentationFormat>On-screen Show (4:3)</PresentationFormat>
  <Paragraphs>464</Paragraphs>
  <Slides>43</Slides>
  <Notes>19</Notes>
  <HiddenSlides>0</HiddenSlides>
  <MMClips>9</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Clarity</vt:lpstr>
      <vt:lpstr>PowerPoint Presentation</vt:lpstr>
      <vt:lpstr>PowerPoint Presentation</vt:lpstr>
      <vt:lpstr>Specifications Overview</vt:lpstr>
      <vt:lpstr>Technical Specifications General Information</vt:lpstr>
      <vt:lpstr>Key Specification Requirements</vt:lpstr>
      <vt:lpstr>Accuracy and Precision</vt:lpstr>
      <vt:lpstr>Functional Specifications</vt:lpstr>
      <vt:lpstr> Data Logger </vt:lpstr>
      <vt:lpstr> Bubbler</vt:lpstr>
      <vt:lpstr>Shaft Encoder</vt:lpstr>
      <vt:lpstr> Submersible Pressure Transducer</vt:lpstr>
      <vt:lpstr>Ultrasonic</vt:lpstr>
      <vt:lpstr>Radar</vt:lpstr>
      <vt:lpstr>Radar Discharge</vt:lpstr>
      <vt:lpstr>ADCP- Up Looking</vt:lpstr>
      <vt:lpstr>ADCP- Side Looking</vt:lpstr>
      <vt:lpstr>ADCP- Down Looking (Profiler)</vt:lpstr>
      <vt:lpstr>Current Meter (Current Meter Requirements Can be Combined in Providing a Universal Current Meter)</vt:lpstr>
      <vt:lpstr>Automatic Cable Way</vt:lpstr>
      <vt:lpstr>Ground Water- Submersible Pressure Transducer</vt:lpstr>
      <vt:lpstr>Full Climate Stations</vt:lpstr>
      <vt:lpstr>Temperature</vt:lpstr>
      <vt:lpstr>Relative Humidity</vt:lpstr>
      <vt:lpstr>Wind Speed/ Wind Direction</vt:lpstr>
      <vt:lpstr> Rainfall – Tipping Bucket</vt:lpstr>
      <vt:lpstr>Atmospheric Pressure</vt:lpstr>
      <vt:lpstr>Solar Radiation</vt:lpstr>
      <vt:lpstr>Evaporation</vt:lpstr>
      <vt:lpstr> Real-time Data Relay – INSAT Transmitter </vt:lpstr>
      <vt:lpstr> Real-time Data Relay – VSAT Transceiver </vt:lpstr>
      <vt:lpstr> Real-time Data Relay – GSM/GPRS </vt:lpstr>
      <vt:lpstr> Real-time Data Relay – ALERT Transmitter </vt:lpstr>
      <vt:lpstr> Ground Receive Station (GRS) </vt:lpstr>
      <vt:lpstr> Typical Data Receive System </vt:lpstr>
      <vt:lpstr>GRS General Requirements</vt:lpstr>
      <vt:lpstr>GRS Server General Requirements</vt:lpstr>
      <vt:lpstr>GRS Server Software General Requirements</vt:lpstr>
      <vt:lpstr> INSAT Ground Station Specification </vt:lpstr>
      <vt:lpstr> INSAT GRS Continued </vt:lpstr>
      <vt:lpstr> VSAT Ground Station Specification </vt:lpstr>
      <vt:lpstr> GSM/GPRS Ground Station Specification </vt:lpstr>
      <vt:lpstr> ALERT Base Station Specification </vt:lpstr>
      <vt:lpstr>End of Module 5</vt:lpstr>
    </vt:vector>
  </TitlesOfParts>
  <Company>Innovative Hydrology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Specifications:  Instrumentation, Real-time Data Relay, Management, Maintenance and Training</dc:title>
  <dc:creator>Matt Heggli</dc:creator>
  <cp:lastModifiedBy>mark</cp:lastModifiedBy>
  <cp:revision>172</cp:revision>
  <dcterms:created xsi:type="dcterms:W3CDTF">2012-06-28T20:34:43Z</dcterms:created>
  <dcterms:modified xsi:type="dcterms:W3CDTF">2012-10-26T22:42:28Z</dcterms:modified>
</cp:coreProperties>
</file>